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30"/>
  </p:notesMasterIdLst>
  <p:sldIdLst>
    <p:sldId id="265" r:id="rId6"/>
    <p:sldId id="367" r:id="rId7"/>
    <p:sldId id="387" r:id="rId8"/>
    <p:sldId id="378" r:id="rId9"/>
    <p:sldId id="390" r:id="rId10"/>
    <p:sldId id="400" r:id="rId11"/>
    <p:sldId id="401" r:id="rId12"/>
    <p:sldId id="403" r:id="rId13"/>
    <p:sldId id="386" r:id="rId14"/>
    <p:sldId id="388" r:id="rId15"/>
    <p:sldId id="398" r:id="rId16"/>
    <p:sldId id="395" r:id="rId17"/>
    <p:sldId id="394" r:id="rId18"/>
    <p:sldId id="375" r:id="rId19"/>
    <p:sldId id="404" r:id="rId20"/>
    <p:sldId id="405" r:id="rId21"/>
    <p:sldId id="392" r:id="rId22"/>
    <p:sldId id="393" r:id="rId23"/>
    <p:sldId id="380" r:id="rId24"/>
    <p:sldId id="381" r:id="rId25"/>
    <p:sldId id="382" r:id="rId26"/>
    <p:sldId id="383" r:id="rId27"/>
    <p:sldId id="384" r:id="rId28"/>
    <p:sldId id="368" r:id="rId29"/>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 Pope" initials="JP" lastIdx="1" clrIdx="0"/>
  <p:cmAuthor id="1" name="Laura Musoke" initials="LM" lastIdx="1" clrIdx="1"/>
  <p:cmAuthor id="2" name="Rebecca Hix" initials="RH" lastIdx="7" clrIdx="2"/>
  <p:cmAuthor id="3" name="Jill Fioravanti" initials="JF" lastIdx="4" clrIdx="3"/>
  <p:cmAuthor id="4" name="Beth Brodsky" initials="BB" lastIdx="1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4" autoAdjust="0"/>
    <p:restoredTop sz="60092" autoAdjust="0"/>
  </p:normalViewPr>
  <p:slideViewPr>
    <p:cSldViewPr snapToGrid="0" snapToObjects="1">
      <p:cViewPr>
        <p:scale>
          <a:sx n="73" d="100"/>
          <a:sy n="73" d="100"/>
        </p:scale>
        <p:origin x="-2892" y="-1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8" d="100"/>
          <a:sy n="68" d="100"/>
        </p:scale>
        <p:origin x="-3222" y="-11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4-09-25T15:19:41.833" idx="1">
    <p:pos x="5173" y="-233"/>
    <p:text>I know Rebecca mentioned an actual neighborhood's asset-map, is that in the works? If nobody has one from Dave Cooper's files, I can search for 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6909E721-4975-46DC-BD6E-035533776F11}" type="datetimeFigureOut">
              <a:rPr lang="en-US" smtClean="0"/>
              <a:t>7/30/2015</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A59A22D9-BFCC-4227-ACD8-28ACB0D5A6D4}" type="slidenum">
              <a:rPr lang="en-US" smtClean="0"/>
              <a:t>‹#›</a:t>
            </a:fld>
            <a:endParaRPr lang="en-US" dirty="0"/>
          </a:p>
        </p:txBody>
      </p:sp>
    </p:spTree>
    <p:extLst>
      <p:ext uri="{BB962C8B-B14F-4D97-AF65-F5344CB8AC3E}">
        <p14:creationId xmlns:p14="http://schemas.microsoft.com/office/powerpoint/2010/main" val="105708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marL="228600" indent="-228600">
              <a:defRPr sz="1200">
                <a:solidFill>
                  <a:srgbClr val="000000"/>
                </a:solidFill>
                <a:latin typeface="Calibri" pitchFamily="34" charset="0"/>
              </a:defRPr>
            </a:lvl1pPr>
            <a:lvl2pPr marL="742950" indent="-285750">
              <a:defRPr sz="1200">
                <a:solidFill>
                  <a:srgbClr val="000000"/>
                </a:solidFill>
                <a:latin typeface="Calibri" pitchFamily="34" charset="0"/>
              </a:defRPr>
            </a:lvl2pPr>
            <a:lvl3pPr marL="1143000" indent="-228600">
              <a:defRPr sz="1200">
                <a:solidFill>
                  <a:srgbClr val="000000"/>
                </a:solidFill>
                <a:latin typeface="Calibri" pitchFamily="34" charset="0"/>
              </a:defRPr>
            </a:lvl3pPr>
            <a:lvl4pPr marL="1600200" indent="-228600">
              <a:defRPr sz="1200">
                <a:solidFill>
                  <a:srgbClr val="000000"/>
                </a:solidFill>
                <a:latin typeface="Calibri" pitchFamily="34" charset="0"/>
              </a:defRPr>
            </a:lvl4pPr>
            <a:lvl5pPr marL="2057400" indent="-228600">
              <a:defRPr sz="1200">
                <a:solidFill>
                  <a:srgbClr val="000000"/>
                </a:solidFill>
                <a:latin typeface="Calibri" pitchFamily="34" charset="0"/>
              </a:defRPr>
            </a:lvl5pPr>
            <a:lvl6pPr marL="2514600" indent="-228600" defTabSz="457200" eaLnBrk="0" fontAlgn="base" hangingPunct="0">
              <a:spcBef>
                <a:spcPct val="0"/>
              </a:spcBef>
              <a:spcAft>
                <a:spcPct val="0"/>
              </a:spcAft>
              <a:defRPr sz="1200">
                <a:solidFill>
                  <a:srgbClr val="000000"/>
                </a:solidFill>
                <a:latin typeface="Calibri" pitchFamily="34" charset="0"/>
              </a:defRPr>
            </a:lvl6pPr>
            <a:lvl7pPr marL="2971800" indent="-228600" defTabSz="457200" eaLnBrk="0" fontAlgn="base" hangingPunct="0">
              <a:spcBef>
                <a:spcPct val="0"/>
              </a:spcBef>
              <a:spcAft>
                <a:spcPct val="0"/>
              </a:spcAft>
              <a:defRPr sz="1200">
                <a:solidFill>
                  <a:srgbClr val="000000"/>
                </a:solidFill>
                <a:latin typeface="Calibri" pitchFamily="34" charset="0"/>
              </a:defRPr>
            </a:lvl7pPr>
            <a:lvl8pPr marL="3429000" indent="-228600" defTabSz="457200" eaLnBrk="0" fontAlgn="base" hangingPunct="0">
              <a:spcBef>
                <a:spcPct val="0"/>
              </a:spcBef>
              <a:spcAft>
                <a:spcPct val="0"/>
              </a:spcAft>
              <a:defRPr sz="1200">
                <a:solidFill>
                  <a:srgbClr val="000000"/>
                </a:solidFill>
                <a:latin typeface="Calibri" pitchFamily="34" charset="0"/>
              </a:defRPr>
            </a:lvl8pPr>
            <a:lvl9pPr marL="3886200" indent="-228600" defTabSz="457200" eaLnBrk="0" fontAlgn="base" hangingPunct="0">
              <a:spcBef>
                <a:spcPct val="0"/>
              </a:spcBef>
              <a:spcAft>
                <a:spcPct val="0"/>
              </a:spcAft>
              <a:defRPr sz="1200">
                <a:solidFill>
                  <a:srgbClr val="000000"/>
                </a:solidFill>
                <a:latin typeface="Calibri" pitchFamily="34" charset="0"/>
              </a:defRPr>
            </a:lvl9pPr>
          </a:lstStyle>
          <a:p>
            <a:pPr eaLnBrk="1" hangingPunct="1"/>
            <a:r>
              <a:rPr lang="en-US" i="0" baseline="0" dirty="0" smtClean="0"/>
              <a:t>Hello and thank you for taking the time to participate in Habitat for Humanity International’s Asset-Based Community Development overview for Boards of Directors. As we’ll discuss throughout the webinar, Asset-Based Community Development, or ABCD for short, is an essential component of Habitat’s Neighborhood Revitalization approach. We hope that both this presentation and the discussion framework that accompany this PowerPoint provide the information and key questions to deepen your Board’s understanding of ABCD and the ways in which ABCD can be integrated into your Habitat’s Board approach and work.</a:t>
            </a:r>
          </a:p>
        </p:txBody>
      </p:sp>
      <p:sp>
        <p:nvSpPr>
          <p:cNvPr id="4" name="Slide Number Placeholder 3"/>
          <p:cNvSpPr txBox="1"/>
          <p:nvPr/>
        </p:nvSpPr>
        <p:spPr>
          <a:xfrm>
            <a:off x="3976333" y="8839014"/>
            <a:ext cx="3041968" cy="465296"/>
          </a:xfrm>
          <a:prstGeom prst="rect">
            <a:avLst/>
          </a:prstGeom>
          <a:noFill/>
          <a:ln>
            <a:noFill/>
          </a:ln>
          <a:effectLst>
            <a:outerShdw dist="22997" dir="5400000" algn="tl">
              <a:srgbClr val="000000">
                <a:alpha val="35000"/>
              </a:srgbClr>
            </a:outerShdw>
          </a:effectLst>
        </p:spPr>
        <p:txBody>
          <a:bodyPr lIns="93287" tIns="46644" rIns="93287" bIns="46644" anchor="b"/>
          <a:lstStyle/>
          <a:p>
            <a:pPr algn="r">
              <a:defRPr sz="1800" b="0" i="0" u="none" strike="noStrike" kern="0" cap="none" spc="0" baseline="0">
                <a:solidFill>
                  <a:srgbClr val="000000"/>
                </a:solidFill>
                <a:uFillTx/>
              </a:defRPr>
            </a:pPr>
            <a:fld id="{FF775FEA-E62C-45A5-8413-4741A2EAB423}" type="slidenum">
              <a:rPr lang="en-US" sz="1200" kern="0">
                <a:solidFill>
                  <a:srgbClr val="000000"/>
                </a:solidFill>
                <a:cs typeface="Arial" charset="0"/>
              </a:rPr>
              <a:pPr algn="r">
                <a:defRPr sz="1800" b="0" i="0" u="none" strike="noStrike" kern="0" cap="none" spc="0" baseline="0">
                  <a:solidFill>
                    <a:srgbClr val="000000"/>
                  </a:solidFill>
                  <a:uFillTx/>
                </a:defRPr>
              </a:pPr>
              <a:t>1</a:t>
            </a:fld>
            <a:endParaRPr lang="en-US" sz="1200" kern="0" dirty="0">
              <a:solidFill>
                <a:srgbClr val="000000"/>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asset-based approach</a:t>
            </a:r>
            <a:r>
              <a:rPr lang="en-US" baseline="0" dirty="0" smtClean="0"/>
              <a:t> first identifies the strengths of a community, using the five types of assets discussed earlier.  You can see here that assets range from individuals, to citizen associations, to formal institutions, to physical and economic strengths, to the cultural connections within the community.  You’ll also notice that gifts of individuals are in the center of this model, with other assets radiating out from the strengths of the people themselves. </a:t>
            </a:r>
          </a:p>
        </p:txBody>
      </p:sp>
      <p:sp>
        <p:nvSpPr>
          <p:cNvPr id="4" name="Slide Number Placeholder 3"/>
          <p:cNvSpPr>
            <a:spLocks noGrp="1"/>
          </p:cNvSpPr>
          <p:nvPr>
            <p:ph type="sldNum" sz="quarter" idx="10"/>
          </p:nvPr>
        </p:nvSpPr>
        <p:spPr/>
        <p:txBody>
          <a:bodyPr/>
          <a:lstStyle/>
          <a:p>
            <a:fld id="{A59A22D9-BFCC-4227-ACD8-28ACB0D5A6D4}" type="slidenum">
              <a:rPr lang="en-US" smtClean="0"/>
              <a:t>10</a:t>
            </a:fld>
            <a:endParaRPr lang="en-US" dirty="0"/>
          </a:p>
        </p:txBody>
      </p:sp>
    </p:spTree>
    <p:extLst>
      <p:ext uri="{BB962C8B-B14F-4D97-AF65-F5344CB8AC3E}">
        <p14:creationId xmlns:p14="http://schemas.microsoft.com/office/powerpoint/2010/main" val="376193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visual depiction of an asset map – an inventory of all the types of gifts, strengths and assets of a community. As we’ll discuss later, developing an asset map of a focus neighborhood, and filling in specific examples within each of the asset categories previously described, is a foundational activity in implementing an ABCD approach. </a:t>
            </a:r>
            <a:br>
              <a:rPr lang="en-US" baseline="0" dirty="0" smtClean="0"/>
            </a:br>
            <a:endParaRPr lang="en-US" baseline="0" dirty="0" smtClean="0"/>
          </a:p>
          <a:p>
            <a:r>
              <a:rPr lang="en-US" dirty="0" smtClean="0"/>
              <a:t>Here’s an </a:t>
            </a:r>
            <a:r>
              <a:rPr lang="en-US" baseline="0" dirty="0" smtClean="0"/>
              <a:t>asset map from Google Earth and ESRI, two great platforms to map discovered resources. </a:t>
            </a:r>
            <a:r>
              <a:rPr lang="en-US" sz="1200" b="0" kern="1200" baseline="0" dirty="0" smtClean="0">
                <a:solidFill>
                  <a:schemeClr val="tx1"/>
                </a:solidFill>
                <a:effectLst/>
                <a:latin typeface="+mn-lt"/>
                <a:ea typeface="+mn-ea"/>
                <a:cs typeface="+mn-cs"/>
              </a:rPr>
              <a:t>Another means is to computerize a Hybrid map using </a:t>
            </a:r>
            <a:r>
              <a:rPr lang="en-US" sz="1200" b="0" kern="1200" baseline="0" dirty="0" err="1" smtClean="0">
                <a:solidFill>
                  <a:schemeClr val="tx1"/>
                </a:solidFill>
                <a:effectLst/>
                <a:latin typeface="+mn-lt"/>
                <a:ea typeface="+mn-ea"/>
                <a:cs typeface="+mn-cs"/>
              </a:rPr>
              <a:t>Visualyzer</a:t>
            </a:r>
            <a:r>
              <a:rPr lang="en-US" sz="1200" b="0" kern="1200" baseline="0" dirty="0" smtClean="0">
                <a:solidFill>
                  <a:schemeClr val="tx1"/>
                </a:solidFill>
                <a:effectLst/>
                <a:latin typeface="+mn-lt"/>
                <a:ea typeface="+mn-ea"/>
                <a:cs typeface="+mn-cs"/>
              </a:rPr>
              <a:t> from </a:t>
            </a:r>
            <a:r>
              <a:rPr lang="en-US" sz="1200" b="0" kern="1200" baseline="0" dirty="0" err="1" smtClean="0">
                <a:solidFill>
                  <a:schemeClr val="tx1"/>
                </a:solidFill>
                <a:effectLst/>
                <a:latin typeface="+mn-lt"/>
                <a:ea typeface="+mn-ea"/>
                <a:cs typeface="+mn-cs"/>
              </a:rPr>
              <a:t>Medlogix</a:t>
            </a:r>
            <a:r>
              <a:rPr lang="en-US" sz="1200" b="0" kern="1200" baseline="0" dirty="0" smtClean="0">
                <a:solidFill>
                  <a:schemeClr val="tx1"/>
                </a:solidFill>
                <a:effectLst/>
                <a:latin typeface="+mn-lt"/>
                <a:ea typeface="+mn-ea"/>
                <a:cs typeface="+mn-cs"/>
              </a:rPr>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59A22D9-BFCC-4227-ACD8-28ACB0D5A6D4}" type="slidenum">
              <a:rPr lang="en-US" smtClean="0"/>
              <a:t>11</a:t>
            </a:fld>
            <a:endParaRPr lang="en-US" dirty="0"/>
          </a:p>
        </p:txBody>
      </p:sp>
    </p:spTree>
    <p:extLst>
      <p:ext uri="{BB962C8B-B14F-4D97-AF65-F5344CB8AC3E}">
        <p14:creationId xmlns:p14="http://schemas.microsoft.com/office/powerpoint/2010/main" val="376193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some examples of how asset-based community development can be put into practice by Habitat for Humanity and other community development corporations: </a:t>
            </a:r>
            <a:r>
              <a:rPr lang="en-US" i="1" baseline="0" dirty="0" smtClean="0"/>
              <a:t>[These pictures are timed, with a click at each example]</a:t>
            </a:r>
          </a:p>
          <a:p>
            <a:endParaRPr lang="en-US" baseline="0" dirty="0" smtClean="0"/>
          </a:p>
          <a:p>
            <a:pPr marL="171450" indent="-171450">
              <a:buFontTx/>
              <a:buChar char="-"/>
            </a:pPr>
            <a:r>
              <a:rPr lang="en-US" baseline="0" dirty="0" smtClean="0"/>
              <a:t>In Oxnard, California, low-income farmworker families who recently moved into an affordable rental development worked collectively with local business owners and city community development staff to jumpstart the installation of street lights to deter crime and vandalism in the neighborhood.  </a:t>
            </a:r>
          </a:p>
          <a:p>
            <a:pPr marL="0" indent="0">
              <a:buFontTx/>
              <a:buNone/>
            </a:pPr>
            <a:endParaRPr lang="en-US" baseline="0" dirty="0" smtClean="0"/>
          </a:p>
          <a:p>
            <a:pPr marL="171450" indent="-171450">
              <a:buFontTx/>
              <a:buChar char="-"/>
            </a:pPr>
            <a:r>
              <a:rPr lang="en-US" baseline="0" dirty="0" smtClean="0"/>
              <a:t>In Longview, Washington, local churches, residents, the local police, a local philanthropic organization and Cowlitz County Habitat for Humanity staff worked together to form a coalition to address safety and blight issues in a historic neighborhood. The community began an “Adopt A Block” initiative to improve the exterior of homes and two of the community’s leaders served on the Habitat affiliate’s board of directors and volunteer committees. </a:t>
            </a:r>
          </a:p>
          <a:p>
            <a:pPr marL="171450" indent="-171450">
              <a:buFontTx/>
              <a:buChar char="-"/>
            </a:pPr>
            <a:endParaRPr lang="en-US" baseline="0" dirty="0" smtClean="0"/>
          </a:p>
          <a:p>
            <a:pPr marL="171450" indent="-171450">
              <a:buFontTx/>
              <a:buChar char="-"/>
            </a:pPr>
            <a:r>
              <a:rPr lang="en-US" baseline="0" dirty="0" smtClean="0"/>
              <a:t>In Flint, Michigan, residents in the Grand Traverse neighborhood, neighboring downtown Flint, voiced their desire to address both the dilapidated vacant housing stock </a:t>
            </a:r>
            <a:r>
              <a:rPr lang="en-US" b="1" baseline="0" dirty="0" smtClean="0"/>
              <a:t>and</a:t>
            </a:r>
            <a:r>
              <a:rPr lang="en-US" baseline="0" dirty="0" smtClean="0"/>
              <a:t> the jumpstart the local economy during a long-range planning session of the neighborhood association. </a:t>
            </a:r>
            <a:r>
              <a:rPr lang="en-US" baseline="0" smtClean="0"/>
              <a:t>Genesee County Habitat </a:t>
            </a:r>
            <a:r>
              <a:rPr lang="en-US" baseline="0" dirty="0" smtClean="0"/>
              <a:t>for Humanity, who attended these meetings, saw an opportunity to create what became Habitat for Humanity International’s first live-work housing, as a small step to combine housing and economic development as key ingredients to neighborhood revitalization. </a:t>
            </a:r>
          </a:p>
          <a:p>
            <a:pPr marL="171450" indent="-171450">
              <a:buFontTx/>
              <a:buChar char="-"/>
            </a:pPr>
            <a:endParaRPr lang="en-US" baseline="0" dirty="0" smtClean="0"/>
          </a:p>
          <a:p>
            <a:pPr marL="171450" indent="-171450">
              <a:buFontTx/>
              <a:buChar char="-"/>
            </a:pPr>
            <a:r>
              <a:rPr lang="en-US" baseline="0" dirty="0" smtClean="0"/>
              <a:t>In Springfield, Ohio, a local university, a public policy and advocacy nonprofit, a community development corporation and parents and school leaders worked together with neighborhood residents to create a long-range plan to increase student achievement, increase parent involvement and improve the local housing stock in the neighborhood surrounding a local elementary school. The process included surveying households on their level of satisfaction living in the neighborhood and asked them to set priorities for how their neighborhood could be improved. The community development corporation is both building new homes and renovating the existing housing stock, focusing intentionally on specific streets in the community.</a:t>
            </a:r>
          </a:p>
        </p:txBody>
      </p:sp>
      <p:sp>
        <p:nvSpPr>
          <p:cNvPr id="4" name="Slide Number Placeholder 3"/>
          <p:cNvSpPr>
            <a:spLocks noGrp="1"/>
          </p:cNvSpPr>
          <p:nvPr>
            <p:ph type="sldNum" sz="quarter" idx="10"/>
          </p:nvPr>
        </p:nvSpPr>
        <p:spPr/>
        <p:txBody>
          <a:bodyPr/>
          <a:lstStyle/>
          <a:p>
            <a:fld id="{A59A22D9-BFCC-4227-ACD8-28ACB0D5A6D4}" type="slidenum">
              <a:rPr lang="en-US" smtClean="0"/>
              <a:t>12</a:t>
            </a:fld>
            <a:endParaRPr lang="en-US" dirty="0"/>
          </a:p>
        </p:txBody>
      </p:sp>
    </p:spTree>
    <p:extLst>
      <p:ext uri="{BB962C8B-B14F-4D97-AF65-F5344CB8AC3E}">
        <p14:creationId xmlns:p14="http://schemas.microsoft.com/office/powerpoint/2010/main" val="3458039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for the ‘so what’ – what value does asset-based community development bring, over a needs-based approach? </a:t>
            </a:r>
          </a:p>
          <a:p>
            <a:endParaRPr lang="en-US" baseline="0" dirty="0" smtClean="0"/>
          </a:p>
          <a:p>
            <a:r>
              <a:rPr lang="en-US" baseline="0" dirty="0" smtClean="0"/>
              <a:t>[</a:t>
            </a:r>
            <a:r>
              <a:rPr lang="en-US" i="1" baseline="0" dirty="0" smtClean="0"/>
              <a:t>Click to show hand icon] </a:t>
            </a:r>
            <a:r>
              <a:rPr lang="en-US" baseline="0" dirty="0" smtClean="0"/>
              <a:t>First, there is a philosophical value-add to an asset-based approach over a needs-based one. Just as Habitat’s motto is “a hand up, not a hand out,” an asset-based approach does not assume that low-income people and communities are problems that need ‘fixing’. Instead, it flips this traditional social service model on its head, and sees people and communities as sources of their own solutions, with Habitat and other institutions as one piece of that puzzle. </a:t>
            </a:r>
          </a:p>
          <a:p>
            <a:endParaRPr lang="en-US" baseline="0" dirty="0" smtClean="0"/>
          </a:p>
          <a:p>
            <a:r>
              <a:rPr lang="en-US" baseline="0" dirty="0" smtClean="0"/>
              <a:t>[</a:t>
            </a:r>
            <a:r>
              <a:rPr lang="en-US" i="1" baseline="0" dirty="0" smtClean="0"/>
              <a:t>Click to show second icon] </a:t>
            </a:r>
            <a:r>
              <a:rPr lang="en-US" baseline="0" dirty="0" smtClean="0"/>
              <a:t>Second, there is an economic value that comes with an ABCD model. Just as the sweat equity approach helps offset the hard costs of construction, an asset-based approach to a Habitat’s work can result in increased in-kind donations of time, materials and other resources from individuals and partner organizations. In addition, by collaborating up front and responding to a community’s aspirations, there is an increased likelihood that neighbors and local leaders will see the value in the proposed development, and that people in positions of power greenlight a project rather than request costly changes or delay approvals.</a:t>
            </a:r>
          </a:p>
          <a:p>
            <a:endParaRPr lang="en-US" baseline="0" dirty="0" smtClean="0"/>
          </a:p>
          <a:p>
            <a:r>
              <a:rPr lang="en-US" baseline="0" dirty="0" smtClean="0"/>
              <a:t>[</a:t>
            </a:r>
            <a:r>
              <a:rPr lang="en-US" i="1" baseline="0" dirty="0" smtClean="0"/>
              <a:t>Click to show third icon] </a:t>
            </a:r>
            <a:r>
              <a:rPr lang="en-US" baseline="0" dirty="0" smtClean="0"/>
              <a:t>Finally, ABCD enables affiliates to better address Habitat’s 5-year strategic plan components of building community impact, building sector impact and building societal impact. Habitat alone can’t transform a neighborhood – while an a needs-based approach accentuates problems, an asset-based approach opens up the door for individuals and groups to collectively come together to generate solutions that can have lasting change.</a:t>
            </a:r>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13</a:t>
            </a:fld>
            <a:endParaRPr lang="en-US" dirty="0"/>
          </a:p>
        </p:txBody>
      </p:sp>
    </p:spTree>
    <p:extLst>
      <p:ext uri="{BB962C8B-B14F-4D97-AF65-F5344CB8AC3E}">
        <p14:creationId xmlns:p14="http://schemas.microsoft.com/office/powerpoint/2010/main" val="304333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may ask, how does asset-based community development relate to Neighborhood Revitalization?</a:t>
            </a:r>
            <a:r>
              <a:rPr lang="en-US" baseline="0" dirty="0" smtClean="0"/>
              <a:t> In short, the two are intertwined.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Neighborhood Revitalization is a holistic approach that expands Habitat’s traditional partnership with Habitat homeowners and volunteers. Launched in 2010, </a:t>
            </a:r>
            <a:r>
              <a:rPr lang="en-US" sz="1200" kern="1200" baseline="0" dirty="0" smtClean="0">
                <a:solidFill>
                  <a:schemeClr val="tx1"/>
                </a:solidFill>
                <a:effectLst/>
                <a:latin typeface="+mn-lt"/>
                <a:ea typeface="+mn-ea"/>
                <a:cs typeface="+mn-cs"/>
              </a:rPr>
              <a:t>Habitat NR affiliates</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partner</a:t>
            </a:r>
            <a:r>
              <a:rPr lang="en-US" sz="1200" kern="1200" dirty="0" smtClean="0">
                <a:solidFill>
                  <a:schemeClr val="tx1"/>
                </a:solidFill>
                <a:effectLst/>
                <a:latin typeface="+mn-lt"/>
                <a:ea typeface="+mn-ea"/>
                <a:cs typeface="+mn-cs"/>
              </a:rPr>
              <a:t> with neighbors and local organizations for a greater impact in transforming communities. Similar</a:t>
            </a:r>
            <a:r>
              <a:rPr lang="en-US" sz="1200" kern="1200" baseline="0" dirty="0" smtClean="0">
                <a:solidFill>
                  <a:schemeClr val="tx1"/>
                </a:solidFill>
                <a:effectLst/>
                <a:latin typeface="+mn-lt"/>
                <a:ea typeface="+mn-ea"/>
                <a:cs typeface="+mn-cs"/>
              </a:rPr>
              <a:t> to ABCD’s focus on individuals at the epicenter of change, </a:t>
            </a:r>
            <a:r>
              <a:rPr lang="en-US" sz="1200" kern="1200" dirty="0" smtClean="0">
                <a:solidFill>
                  <a:schemeClr val="tx1"/>
                </a:solidFill>
                <a:effectLst/>
                <a:latin typeface="+mn-lt"/>
                <a:ea typeface="+mn-ea"/>
                <a:cs typeface="+mn-cs"/>
              </a:rPr>
              <a:t>Neighborhood Revitalization starts at the grassroots level,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a first step to understand the dreams and goals of the people in the community.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do </a:t>
            </a:r>
            <a:r>
              <a:rPr lang="en-US" sz="1200" i="1" kern="1200" dirty="0" smtClean="0">
                <a:solidFill>
                  <a:schemeClr val="tx1"/>
                </a:solidFill>
                <a:effectLst/>
                <a:latin typeface="+mn-lt"/>
                <a:ea typeface="+mn-ea"/>
                <a:cs typeface="+mn-cs"/>
              </a:rPr>
              <a:t>they </a:t>
            </a:r>
            <a:r>
              <a:rPr lang="en-US" sz="1200" kern="1200" dirty="0" smtClean="0">
                <a:solidFill>
                  <a:schemeClr val="tx1"/>
                </a:solidFill>
                <a:effectLst/>
                <a:latin typeface="+mn-lt"/>
                <a:ea typeface="+mn-ea"/>
                <a:cs typeface="+mn-cs"/>
              </a:rPr>
              <a:t>believe will transform the neighborhood and enhance their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quality of life?</a:t>
            </a:r>
          </a:p>
          <a:p>
            <a:endParaRPr lang="en-US" baseline="0" dirty="0" smtClean="0"/>
          </a:p>
        </p:txBody>
      </p:sp>
      <p:sp>
        <p:nvSpPr>
          <p:cNvPr id="4" name="Slide Number Placeholder 3"/>
          <p:cNvSpPr>
            <a:spLocks noGrp="1"/>
          </p:cNvSpPr>
          <p:nvPr>
            <p:ph type="sldNum" sz="quarter" idx="10"/>
          </p:nvPr>
        </p:nvSpPr>
        <p:spPr/>
        <p:txBody>
          <a:bodyPr/>
          <a:lstStyle/>
          <a:p>
            <a:fld id="{A59A22D9-BFCC-4227-ACD8-28ACB0D5A6D4}" type="slidenum">
              <a:rPr lang="en-US" smtClean="0"/>
              <a:t>14</a:t>
            </a:fld>
            <a:endParaRPr lang="en-US" dirty="0"/>
          </a:p>
        </p:txBody>
      </p:sp>
    </p:spTree>
    <p:extLst>
      <p:ext uri="{BB962C8B-B14F-4D97-AF65-F5344CB8AC3E}">
        <p14:creationId xmlns:p14="http://schemas.microsoft.com/office/powerpoint/2010/main" val="4177149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eight principles that</a:t>
            </a:r>
            <a:r>
              <a:rPr lang="en-US" baseline="0" dirty="0" smtClean="0"/>
              <a:t> comprise Neighborhood Revitalization go hand-in-hand with the tenets of asset-based community development. Some, like principle #2, explicitly note an asset-based approach to work in a focus neighborhood, versus a deficit or needs-based approach. Others, such as principle #3, incorporate key characteristics of ABCD. Principle 3 recognizes ABCD’s emphasis on intentional listening, and asking, not telling. </a:t>
            </a:r>
            <a:r>
              <a:rPr lang="en-US" dirty="0" smtClean="0"/>
              <a:t>Principle</a:t>
            </a:r>
            <a:r>
              <a:rPr lang="en-US" baseline="0" dirty="0" smtClean="0"/>
              <a:t> 4 falls at the heart of ABCD – people have a voice, ideas, solutions, and resources that should be respected and valued. </a:t>
            </a:r>
            <a:endParaRPr lang="en-US" dirty="0" smtClean="0"/>
          </a:p>
          <a:p>
            <a:endParaRPr lang="en-US"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A59A22D9-BFCC-4227-ACD8-28ACB0D5A6D4}" type="slidenum">
              <a:rPr lang="en-US" smtClean="0"/>
              <a:t>15</a:t>
            </a:fld>
            <a:endParaRPr lang="en-US" dirty="0"/>
          </a:p>
        </p:txBody>
      </p:sp>
    </p:spTree>
    <p:extLst>
      <p:ext uri="{BB962C8B-B14F-4D97-AF65-F5344CB8AC3E}">
        <p14:creationId xmlns:p14="http://schemas.microsoft.com/office/powerpoint/2010/main" val="342139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Principles 5 and 6, and 7 acknowledge that community impact doesn’t begin or end with just affordable housing, nor is it likely that transformation is a quick-win. A range of products and services over a period of time, including but not limited to housing, will help transform communities. By first </a:t>
            </a:r>
            <a:r>
              <a:rPr lang="en-US" b="1" baseline="0" dirty="0" smtClean="0"/>
              <a:t>asking</a:t>
            </a:r>
            <a:r>
              <a:rPr lang="en-US" baseline="0" dirty="0" smtClean="0"/>
              <a:t> the community, ‘What does a transformed community look like for you?’,  rather than telling a community ‘this is what you need,’ and then determining how Habitat can work alongside residents and other key partners to actualize that change, a Habitat affiliate is </a:t>
            </a:r>
            <a:r>
              <a:rPr lang="en-US" b="1" baseline="0" dirty="0" smtClean="0"/>
              <a:t>both</a:t>
            </a:r>
            <a:r>
              <a:rPr lang="en-US" baseline="0" dirty="0" smtClean="0"/>
              <a:t> practicing asset-based community development </a:t>
            </a:r>
            <a:r>
              <a:rPr lang="en-US" b="1" baseline="0" dirty="0" smtClean="0"/>
              <a:t>and</a:t>
            </a:r>
            <a:r>
              <a:rPr lang="en-US" baseline="0" dirty="0" smtClean="0"/>
              <a:t> Neighborhood Revitalization. </a:t>
            </a:r>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16</a:t>
            </a:fld>
            <a:endParaRPr lang="en-US" dirty="0"/>
          </a:p>
        </p:txBody>
      </p:sp>
    </p:spTree>
    <p:extLst>
      <p:ext uri="{BB962C8B-B14F-4D97-AF65-F5344CB8AC3E}">
        <p14:creationId xmlns:p14="http://schemas.microsoft.com/office/powerpoint/2010/main" val="2419764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now switch</a:t>
            </a:r>
            <a:r>
              <a:rPr lang="en-US" baseline="0" dirty="0" smtClean="0"/>
              <a:t> gears to the final part of our training, which brings ABCD  into the Board room. [</a:t>
            </a:r>
            <a:r>
              <a:rPr lang="en-US" i="1" baseline="0" dirty="0" smtClean="0"/>
              <a:t>Click for picture</a:t>
            </a:r>
            <a:r>
              <a:rPr lang="en-US" baseline="0" dirty="0" smtClean="0"/>
              <a:t>]This section will offer suggestions on how Boards can incorporate ABCD into their work, as well as open-ended questions for Boards to consider once this training concludes. </a:t>
            </a:r>
            <a:endParaRPr lang="en-US" b="1" baseline="0" dirty="0" smtClean="0">
              <a:solidFill>
                <a:srgbClr val="FF0000"/>
              </a:solidFill>
            </a:endParaRPr>
          </a:p>
          <a:p>
            <a:endParaRPr lang="en-US" baseline="0" dirty="0" smtClean="0"/>
          </a:p>
          <a:p>
            <a:r>
              <a:rPr lang="en-US" baseline="0" dirty="0" smtClean="0"/>
              <a:t>Just as Neighborhood Revitalization is an </a:t>
            </a:r>
            <a:r>
              <a:rPr lang="en-US" sz="1200" kern="1200" dirty="0" smtClean="0">
                <a:solidFill>
                  <a:schemeClr val="tx1"/>
                </a:solidFill>
                <a:effectLst/>
                <a:latin typeface="+mn-lt"/>
                <a:ea typeface="+mn-ea"/>
                <a:cs typeface="+mn-cs"/>
              </a:rPr>
              <a:t>essential element of Habitat’s work,</a:t>
            </a:r>
            <a:r>
              <a:rPr lang="en-US" sz="1200" kern="1200" baseline="0" dirty="0" smtClean="0">
                <a:solidFill>
                  <a:schemeClr val="tx1"/>
                </a:solidFill>
                <a:effectLst/>
                <a:latin typeface="+mn-lt"/>
                <a:ea typeface="+mn-ea"/>
                <a:cs typeface="+mn-cs"/>
              </a:rPr>
              <a:t> so too should asset-based community development be an integral part of a Habitat affiliate’s operating principles and practices. The following slides will tackle this topic in four ways – via Board composition, a Board’s fiduciary responsibilities, a Board’s focus on setting strategic direction and monitoring progress toward goals, and at a 10,000 foot level – through the big-picture discussions a Board has about what its affiliate is setting out to do, and the impact it wants to have. </a:t>
            </a:r>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17</a:t>
            </a:fld>
            <a:endParaRPr lang="en-US" dirty="0"/>
          </a:p>
        </p:txBody>
      </p:sp>
    </p:spTree>
    <p:extLst>
      <p:ext uri="{BB962C8B-B14F-4D97-AF65-F5344CB8AC3E}">
        <p14:creationId xmlns:p14="http://schemas.microsoft.com/office/powerpoint/2010/main" val="147643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key area of consideration for Boards is who is in the room to begin with, and even where the room is actually located. Incorporating ABCD into your Board’s work can begin with member recruitment. </a:t>
            </a:r>
            <a:r>
              <a:rPr lang="en-US" dirty="0" smtClean="0"/>
              <a:t>A clear way to ensure that the voices of residents</a:t>
            </a:r>
            <a:r>
              <a:rPr lang="en-US" baseline="0" dirty="0" smtClean="0"/>
              <a:t> and partners are front and center is by including those voices in leadership positions on the Board, and by providing time for meaningful discussions about neighborhood priorities at board meetings, with residents and other local leaders taking the lead role in shaping the agenda and discussion. Boards can also consider how to bring their meetings closer to the neighborhood itself – institutional partners such as schools, churches, and community centers are often extremely willing to open up their meeting spaces to partners. </a:t>
            </a:r>
          </a:p>
          <a:p>
            <a:endParaRPr lang="en-US" baseline="0" dirty="0" smtClean="0"/>
          </a:p>
          <a:p>
            <a:r>
              <a:rPr lang="en-US" baseline="0" dirty="0" smtClean="0"/>
              <a:t>Finally, visibly posting NR and ABCD constructs such as the five types of assets and the eight NR principles, just as many affiliates post their mission statements, is an overt way to keep ABCD front and center.</a:t>
            </a:r>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18</a:t>
            </a:fld>
            <a:endParaRPr lang="en-US" dirty="0"/>
          </a:p>
        </p:txBody>
      </p:sp>
    </p:spTree>
    <p:extLst>
      <p:ext uri="{BB962C8B-B14F-4D97-AF65-F5344CB8AC3E}">
        <p14:creationId xmlns:p14="http://schemas.microsoft.com/office/powerpoint/2010/main" val="2889450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Approving annual budgets, authorizing and approving annual audits, monitoring</a:t>
            </a:r>
            <a:r>
              <a:rPr lang="en-US" baseline="0" dirty="0" smtClean="0"/>
              <a:t> financial performance, and serving as fiduciary agents are some of the most important functions a Board has. Typically, annual budgets are organized by major business lines, and are drafted by senior managers to reflect the organization’s programmatic priorities.  </a:t>
            </a:r>
          </a:p>
          <a:p>
            <a:endParaRPr lang="en-US" baseline="0" dirty="0" smtClean="0"/>
          </a:p>
          <a:p>
            <a:r>
              <a:rPr lang="en-US" baseline="0" dirty="0" smtClean="0"/>
              <a:t>The questions on this slide offer up some new ways a Board can consider its fiduciary role – ways that overlay with both Neighborhood Revitalization and asset-based community development. For example, an affiliate’s fiscal director could create a program budget that outlines the percentage of different staff members’ time that is allocated to work in the affiliate's focus neighborhood – time that may focus more on listening to residents and working with stakeholders to co-create a vision for an improved community, and less on the actual bricks and mortar results.  Taking a step back, a Board could also ask itself, are we spending our money in this neighborhood in a way that aligns with the community’s interest?  And, how are we documenting our multi-year commitment to this neighborhood in both this year’s budget, and future financial projections? </a:t>
            </a:r>
          </a:p>
          <a:p>
            <a:endParaRPr lang="en-US" baseline="0" dirty="0" smtClean="0"/>
          </a:p>
          <a:p>
            <a:r>
              <a:rPr lang="en-US" baseline="0" dirty="0" smtClean="0"/>
              <a:t>Finally, just as sweat equity has a monetary value, so do the contributions of other types of skills, expertise and time by residents and other partners. A Board that practices ABCD both appreciates these contributions and incorporates them into their fiscal thought process. </a:t>
            </a:r>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19</a:t>
            </a:fld>
            <a:endParaRPr lang="en-US" dirty="0"/>
          </a:p>
        </p:txBody>
      </p:sp>
    </p:spTree>
    <p:extLst>
      <p:ext uri="{BB962C8B-B14F-4D97-AF65-F5344CB8AC3E}">
        <p14:creationId xmlns:p14="http://schemas.microsoft.com/office/powerpoint/2010/main" val="64140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four main objectives for our time today. [</a:t>
            </a:r>
            <a:r>
              <a:rPr lang="en-US" i="1" baseline="0" dirty="0" smtClean="0"/>
              <a:t>Click for first objective</a:t>
            </a:r>
            <a:r>
              <a:rPr lang="en-US" baseline="0" dirty="0" smtClean="0"/>
              <a:t>] We’ll begin with an overview of ABCD – what it is, how it came to be, and [</a:t>
            </a:r>
            <a:r>
              <a:rPr lang="en-US" i="1" baseline="0" dirty="0" smtClean="0"/>
              <a:t>Click for second objective</a:t>
            </a:r>
            <a:r>
              <a:rPr lang="en-US" baseline="0" dirty="0" smtClean="0"/>
              <a:t>] its connection with HFHI and Neighborhood Revitalization. [</a:t>
            </a:r>
            <a:r>
              <a:rPr lang="en-US" i="1" baseline="0" dirty="0" smtClean="0"/>
              <a:t>Click for third objective</a:t>
            </a:r>
            <a:r>
              <a:rPr lang="en-US" baseline="0" dirty="0" smtClean="0"/>
              <a:t>] We’ll then present some ways in which Board members can incorporate ABCD principles into their role and function as a Board, and [</a:t>
            </a:r>
            <a:r>
              <a:rPr lang="en-US" i="1" baseline="0" dirty="0" smtClean="0"/>
              <a:t>Click for final objective</a:t>
            </a:r>
            <a:r>
              <a:rPr lang="en-US" baseline="0" dirty="0" smtClean="0"/>
              <a:t>] pose questions that you can ask yourselves about how to best align your work with ABCD concepts. </a:t>
            </a:r>
          </a:p>
          <a:p>
            <a:endParaRPr lang="en-US" baseline="0" dirty="0" smtClean="0"/>
          </a:p>
          <a:p>
            <a:r>
              <a:rPr lang="en-US" baseline="0" dirty="0" smtClean="0"/>
              <a:t>Please note that there are a myriad of ways that ABCD can be incorporated into both a Habitat affiliate’s activities and goals, and the work of its Board. As you learn more about ABCD, we encourage you to share your own ideas about ways in which these tools apply to your affiliate, your focus neighborhood, and other aspects of your Habitat affiliate’s approach toward community revitalization. </a:t>
            </a:r>
          </a:p>
        </p:txBody>
      </p:sp>
      <p:sp>
        <p:nvSpPr>
          <p:cNvPr id="4" name="Slide Number Placeholder 3"/>
          <p:cNvSpPr>
            <a:spLocks noGrp="1"/>
          </p:cNvSpPr>
          <p:nvPr>
            <p:ph type="sldNum" sz="quarter" idx="10"/>
          </p:nvPr>
        </p:nvSpPr>
        <p:spPr/>
        <p:txBody>
          <a:bodyPr/>
          <a:lstStyle/>
          <a:p>
            <a:fld id="{4B0BD84D-A856-4DA2-B8AC-C6C7B9AEC026}" type="slidenum">
              <a:rPr lang="en-US" smtClean="0"/>
              <a:t>2</a:t>
            </a:fld>
            <a:endParaRPr lang="en-US"/>
          </a:p>
        </p:txBody>
      </p:sp>
    </p:spTree>
    <p:extLst>
      <p:ext uri="{BB962C8B-B14F-4D97-AF65-F5344CB8AC3E}">
        <p14:creationId xmlns:p14="http://schemas.microsoft.com/office/powerpoint/2010/main" val="3354163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vital function of a Board is setting strategic direction, and then monitoring progress toward reaching that strategic direction. ABCD plays heavily into this component of a Board’s work, with this slide offering just a few of the many questions a Board can ask itself as it plans for the future. At the heart of these questions is the community-driven approach espoused by ABCD. Is Habitat an active member of a collective collaborative solution, and do its long-range plans echo that collaborative, community-driven approach? An asset mapping project, where Habitat and others identify the key players across each of the asset categories, can document who could take part in a collaborative solution.</a:t>
            </a:r>
          </a:p>
          <a:p>
            <a:endParaRPr lang="en-US"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We also call your attention to the 8</a:t>
            </a:r>
            <a:r>
              <a:rPr lang="en-US" baseline="30000" dirty="0" smtClean="0">
                <a:solidFill>
                  <a:schemeClr val="tx1"/>
                </a:solidFill>
              </a:rPr>
              <a:t>th</a:t>
            </a:r>
            <a:r>
              <a:rPr lang="en-US" baseline="0" dirty="0" smtClean="0">
                <a:solidFill>
                  <a:schemeClr val="tx1"/>
                </a:solidFill>
              </a:rPr>
              <a:t> Neighborhood Revitalization principle – “c</a:t>
            </a:r>
            <a:r>
              <a:rPr lang="en-US" sz="1200" dirty="0" smtClean="0">
                <a:solidFill>
                  <a:schemeClr val="tx1"/>
                </a:solidFill>
              </a:rPr>
              <a:t>ommitting to a process that holds the participants accountable to evaluating our work.” ABCD</a:t>
            </a:r>
            <a:r>
              <a:rPr lang="en-US" sz="1200" baseline="0" dirty="0" smtClean="0">
                <a:solidFill>
                  <a:schemeClr val="tx1"/>
                </a:solidFill>
              </a:rPr>
              <a:t> is not only about involving residents in establishing a vision for change and working alongside others like Habitat to achieve that change, but also about evaluating to what degree Habitat and others are actualizing those goals. Participatory evaluation processes such as Success Measures provide opportunities for Habitat affiliates to engage community members in setting a baseline for change, and then measuring progress against that baseline over time. </a:t>
            </a:r>
            <a:endParaRPr lang="en-US" sz="1200"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fld id="{A59A22D9-BFCC-4227-ACD8-28ACB0D5A6D4}" type="slidenum">
              <a:rPr lang="en-US" smtClean="0"/>
              <a:t>20</a:t>
            </a:fld>
            <a:endParaRPr lang="en-US" dirty="0"/>
          </a:p>
        </p:txBody>
      </p:sp>
    </p:spTree>
    <p:extLst>
      <p:ext uri="{BB962C8B-B14F-4D97-AF65-F5344CB8AC3E}">
        <p14:creationId xmlns:p14="http://schemas.microsoft.com/office/powerpoint/2010/main" val="703727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encourage boards to take a step</a:t>
            </a:r>
            <a:r>
              <a:rPr lang="en-US" baseline="0" dirty="0" smtClean="0"/>
              <a:t> back from their regular meeting agendas, and even their regular planning processes, to think more broadly about Habitat’s role in creating lasting changes in communities. Discussing these and other big-picture questions may require additional time and an intentional effort to think differently about our work, and even the language we use to describe our role. </a:t>
            </a:r>
          </a:p>
          <a:p>
            <a:endParaRPr lang="en-US" baseline="0" dirty="0" smtClean="0"/>
          </a:p>
          <a:p>
            <a:r>
              <a:rPr lang="en-US" baseline="0" dirty="0" smtClean="0"/>
              <a:t>Think to yourself – what is the story you want to be able to tell in 5, 10, or 20 years about how your focus neighborhood changed for the better? Who was involved in that change effort? What will have been accomplished? Answers to these questions will deepen your affiliate’s understanding and use of ABCD principles. </a:t>
            </a:r>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21</a:t>
            </a:fld>
            <a:endParaRPr lang="en-US" dirty="0"/>
          </a:p>
        </p:txBody>
      </p:sp>
    </p:spTree>
    <p:extLst>
      <p:ext uri="{BB962C8B-B14F-4D97-AF65-F5344CB8AC3E}">
        <p14:creationId xmlns:p14="http://schemas.microsoft.com/office/powerpoint/2010/main" val="1586215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With success comes:</a:t>
            </a:r>
            <a:r>
              <a:rPr lang="en-US" sz="4000" baseline="0" dirty="0" smtClean="0"/>
              <a:t> </a:t>
            </a:r>
            <a:r>
              <a:rPr lang="en-US" sz="3600" baseline="0" dirty="0" smtClean="0"/>
              <a:t>t</a:t>
            </a:r>
            <a:r>
              <a:rPr lang="en-US" sz="3600" dirty="0" smtClean="0"/>
              <a:t>rust between Habitat and the community,</a:t>
            </a:r>
            <a:r>
              <a:rPr lang="en-US" sz="3600" baseline="0" dirty="0" smtClean="0"/>
              <a:t> l</a:t>
            </a:r>
            <a:r>
              <a:rPr lang="en-US" sz="3600" dirty="0" smtClean="0"/>
              <a:t>ong-term alignment between Habitat and a community’s aspirations,</a:t>
            </a:r>
            <a:r>
              <a:rPr lang="en-US" sz="3600" baseline="0" dirty="0" smtClean="0"/>
              <a:t> and a</a:t>
            </a:r>
            <a:r>
              <a:rPr lang="en-US" sz="3600" dirty="0" smtClean="0"/>
              <a:t> higher likelihood that an affiliate’s mission will be met.</a:t>
            </a:r>
          </a:p>
          <a:p>
            <a:r>
              <a:rPr lang="en-US" dirty="0" smtClean="0"/>
              <a:t/>
            </a:r>
            <a:br>
              <a:rPr lang="en-US" dirty="0" smtClean="0"/>
            </a:br>
            <a:r>
              <a:rPr lang="en-US" dirty="0" smtClean="0"/>
              <a:t>In closing, success in asset-based</a:t>
            </a:r>
            <a:r>
              <a:rPr lang="en-US" baseline="0" dirty="0" smtClean="0"/>
              <a:t> community development requires a lot of asking, listening, and intentional reflection on traditional ways that most institutions operate. It requires a deeper role in a neighborhood than bricks and mortar. And yet, when successful…</a:t>
            </a:r>
          </a:p>
          <a:p>
            <a:endParaRPr lang="en-US" baseline="0" dirty="0" smtClean="0"/>
          </a:p>
          <a:p>
            <a:r>
              <a:rPr lang="en-US" dirty="0" smtClean="0"/>
              <a:t>The results</a:t>
            </a:r>
            <a:r>
              <a:rPr lang="en-US" baseline="0" dirty="0" smtClean="0"/>
              <a:t> will create lasting positive change: for neighborhood residents, for associations and institutional partners, and for Habitat itself. This includes not just new homes and rehabilitated buildings, but a stronger community fabric.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22</a:t>
            </a:fld>
            <a:endParaRPr lang="en-US" dirty="0"/>
          </a:p>
        </p:txBody>
      </p:sp>
    </p:spTree>
    <p:extLst>
      <p:ext uri="{BB962C8B-B14F-4D97-AF65-F5344CB8AC3E}">
        <p14:creationId xmlns:p14="http://schemas.microsoft.com/office/powerpoint/2010/main" val="2381385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webinar just touches the surface on ABCD, bu</a:t>
            </a:r>
            <a:r>
              <a:rPr lang="en-US" baseline="0" dirty="0" smtClean="0"/>
              <a:t>t luckily there are dozens of publicly available videos, pamphlets, toolkits and examples of key concepts such as asset-mapping and strengths-based approaches toward community development that can be found on the Asset-Based Community Development Institute website. For those who want to learn more, the seminal work on this topic, </a:t>
            </a:r>
            <a:r>
              <a:rPr lang="en-US" baseline="0" dirty="0" err="1" smtClean="0"/>
              <a:t>Kretzmann</a:t>
            </a:r>
            <a:r>
              <a:rPr lang="en-US" baseline="0" dirty="0" smtClean="0"/>
              <a:t> and McKnight’s </a:t>
            </a:r>
            <a:r>
              <a:rPr lang="en-US" i="1" baseline="0" dirty="0" smtClean="0"/>
              <a:t>Building Communities from the Inside Out</a:t>
            </a:r>
            <a:r>
              <a:rPr lang="en-US" baseline="0" dirty="0" smtClean="0"/>
              <a:t> is a must-read.</a:t>
            </a:r>
          </a:p>
          <a:p>
            <a:endParaRPr lang="en-US" baseline="0" dirty="0" smtClean="0"/>
          </a:p>
          <a:p>
            <a:r>
              <a:rPr lang="en-US" dirty="0" smtClean="0"/>
              <a:t>MyHabitat.org</a:t>
            </a:r>
            <a:r>
              <a:rPr lang="en-US" baseline="0" dirty="0" smtClean="0"/>
              <a:t> also offers several training tools and supportive materials on both ABCD and Neighborhood Revitalization. Two documents of high relevance are a memo outlining the rationale for an ABCD approach and a more detailed webinar series about ABCD.</a:t>
            </a:r>
          </a:p>
        </p:txBody>
      </p:sp>
      <p:sp>
        <p:nvSpPr>
          <p:cNvPr id="4" name="Slide Number Placeholder 3"/>
          <p:cNvSpPr>
            <a:spLocks noGrp="1"/>
          </p:cNvSpPr>
          <p:nvPr>
            <p:ph type="sldNum" sz="quarter" idx="10"/>
          </p:nvPr>
        </p:nvSpPr>
        <p:spPr/>
        <p:txBody>
          <a:bodyPr/>
          <a:lstStyle/>
          <a:p>
            <a:fld id="{A59A22D9-BFCC-4227-ACD8-28ACB0D5A6D4}" type="slidenum">
              <a:rPr lang="en-US" smtClean="0"/>
              <a:t>23</a:t>
            </a:fld>
            <a:endParaRPr lang="en-US" dirty="0"/>
          </a:p>
        </p:txBody>
      </p:sp>
    </p:spTree>
    <p:extLst>
      <p:ext uri="{BB962C8B-B14F-4D97-AF65-F5344CB8AC3E}">
        <p14:creationId xmlns:p14="http://schemas.microsoft.com/office/powerpoint/2010/main" val="1361936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txBox="1">
            <a:spLocks noGrp="1"/>
          </p:cNvSpPr>
          <p:nvPr>
            <p:ph type="body" idx="1"/>
          </p:nvPr>
        </p:nvSpPr>
        <p:spPr bwMode="auto">
          <a:noFill/>
        </p:spPr>
        <p:txBody>
          <a:bodyPr numCol="1">
            <a:prstTxWarp prst="textNoShape">
              <a:avLst/>
            </a:prstTxWarp>
          </a:bodyPr>
          <a:lstStyle/>
          <a:p>
            <a:r>
              <a:rPr lang="en-US" baseline="0" dirty="0" smtClean="0"/>
              <a:t>Finally, to help jumpstart conversation, we also offer a worksheet as part of this webinar training, which provides short scenario and discussion questions linked to implementation of ABCD principles and practices.</a:t>
            </a:r>
          </a:p>
          <a:p>
            <a:pPr marL="233218" indent="-233218"/>
            <a:endParaRPr lang="en-US" baseline="0" dirty="0" smtClean="0">
              <a:latin typeface="Calibri" pitchFamily="34" charset="0"/>
            </a:endParaRPr>
          </a:p>
          <a:p>
            <a:pPr marL="233218" indent="-233218"/>
            <a:r>
              <a:rPr lang="en-US" baseline="0" dirty="0" smtClean="0">
                <a:latin typeface="Calibri" pitchFamily="34" charset="0"/>
              </a:rPr>
              <a:t>Thank you very much for taking the time to actively listen to this webinar and for your leadership as a Habitat affiliate Board member. We hope this is just the beginning, and we encourage you to continue the dialogue about asset-based community development – with individuals, with institutional partners, with the Habitat staff and volunteers, and other stakeholders. </a:t>
            </a:r>
          </a:p>
          <a:p>
            <a:pPr marL="233218" indent="-233218"/>
            <a:endParaRPr lang="en-US" baseline="0" dirty="0" smtClean="0">
              <a:latin typeface="Calibri" pitchFamily="34" charset="0"/>
            </a:endParaRPr>
          </a:p>
          <a:p>
            <a:pPr marL="233218" indent="-233218"/>
            <a:endParaRPr lang="en-US" baseline="0" dirty="0" smtClean="0">
              <a:latin typeface="Calibri" pitchFamily="34" charset="0"/>
            </a:endParaRPr>
          </a:p>
        </p:txBody>
      </p:sp>
      <p:sp>
        <p:nvSpPr>
          <p:cNvPr id="27652" name="Slide Number Placeholder 3"/>
          <p:cNvSpPr>
            <a:spLocks noGrp="1"/>
          </p:cNvSpPr>
          <p:nvPr>
            <p:ph type="sldNum" sz="quarter" idx="5"/>
          </p:nvPr>
        </p:nvSpPr>
        <p:spPr bwMode="auto">
          <a:noFill/>
          <a:ln>
            <a:miter lim="800000"/>
            <a:headEnd/>
            <a:tailEnd/>
          </a:ln>
        </p:spPr>
        <p:txBody>
          <a:bodyPr numCol="1">
            <a:prstTxWarp prst="textNoShape">
              <a:avLst/>
            </a:prstTxWarp>
          </a:bodyPr>
          <a:lstStyle/>
          <a:p>
            <a:fld id="{3FB17B5B-F1E5-4826-9D74-5A171D8D060A}" type="slidenum">
              <a:rPr smtClean="0">
                <a:solidFill>
                  <a:prstClr val="black"/>
                </a:solidFill>
                <a:latin typeface="Calibri" pitchFamily="34" charset="0"/>
              </a:rPr>
              <a:pPr/>
              <a:t>24</a:t>
            </a:fld>
            <a:endParaRPr smtClean="0">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first take a step back and define each of the</a:t>
            </a:r>
            <a:r>
              <a:rPr lang="en-US" baseline="0" dirty="0" smtClean="0"/>
              <a:t> terms that comprise ABCD.  [</a:t>
            </a:r>
            <a:r>
              <a:rPr lang="en-US" i="1" baseline="0" dirty="0" smtClean="0"/>
              <a:t>Click to first definition] </a:t>
            </a:r>
            <a:r>
              <a:rPr lang="en-US" baseline="0" dirty="0" smtClean="0"/>
              <a:t>The</a:t>
            </a:r>
            <a:r>
              <a:rPr lang="en-US" b="1" baseline="0" dirty="0" smtClean="0"/>
              <a:t> </a:t>
            </a:r>
            <a:r>
              <a:rPr lang="en-US" b="0" baseline="0" dirty="0" smtClean="0"/>
              <a:t>definition of an asset </a:t>
            </a:r>
            <a:r>
              <a:rPr lang="en-US" baseline="0" dirty="0" smtClean="0"/>
              <a:t>encompasses people and qualities, as well as things. This inclusive characterization of assets is key to ABCD. Also worth noting is the definition of community development </a:t>
            </a:r>
            <a:r>
              <a:rPr lang="en-US" i="1" baseline="0" dirty="0" smtClean="0"/>
              <a:t>[Click to second definition] –</a:t>
            </a:r>
            <a:r>
              <a:rPr lang="en-US" baseline="0" dirty="0" smtClean="0"/>
              <a:t> more than bricks and mortar, community development is about collective action and problem solving. </a:t>
            </a:r>
          </a:p>
          <a:p>
            <a:endParaRPr lang="en-US" dirty="0" smtClean="0"/>
          </a:p>
          <a:p>
            <a:r>
              <a:rPr lang="en-US" dirty="0" smtClean="0"/>
              <a:t>You’ll notice some</a:t>
            </a:r>
            <a:r>
              <a:rPr lang="en-US" baseline="0" dirty="0" smtClean="0"/>
              <a:t> common themes – collective action, ongoing efforts, shared vision. </a:t>
            </a:r>
          </a:p>
          <a:p>
            <a:endParaRPr lang="en-US" baseline="0" dirty="0" smtClean="0"/>
          </a:p>
          <a:p>
            <a:r>
              <a:rPr lang="en-US" baseline="0" dirty="0" smtClean="0"/>
              <a:t>Putting assets and community development together results in ABCD </a:t>
            </a:r>
            <a:r>
              <a:rPr lang="en-US" i="1" baseline="0" dirty="0" smtClean="0"/>
              <a:t>[click to third definition] –</a:t>
            </a:r>
            <a:r>
              <a:rPr lang="en-US" baseline="0" dirty="0" smtClean="0"/>
              <a:t> connecting a wide range of individual and community assets with the shared vision of improved and sustainable communities.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3</a:t>
            </a:fld>
            <a:endParaRPr lang="en-US" dirty="0"/>
          </a:p>
        </p:txBody>
      </p:sp>
    </p:spTree>
    <p:extLst>
      <p:ext uri="{BB962C8B-B14F-4D97-AF65-F5344CB8AC3E}">
        <p14:creationId xmlns:p14="http://schemas.microsoft.com/office/powerpoint/2010/main" val="238490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ABCD is a term c</a:t>
            </a:r>
            <a:r>
              <a:rPr lang="en-US" dirty="0" smtClean="0"/>
              <a:t>oined by John McKnight and Jody </a:t>
            </a:r>
            <a:r>
              <a:rPr lang="en-US" dirty="0" err="1" smtClean="0"/>
              <a:t>Kretzmann</a:t>
            </a:r>
            <a:r>
              <a:rPr lang="en-US" dirty="0" smtClean="0"/>
              <a:t>, of Northwestern University, in their 1993 book, </a:t>
            </a:r>
            <a:r>
              <a:rPr lang="en-US" u="sng" dirty="0" smtClean="0"/>
              <a:t>Building Communities from the Inside Out.</a:t>
            </a:r>
            <a:r>
              <a:rPr lang="en-US" u="none" baseline="0" dirty="0" smtClean="0"/>
              <a:t> As documented in this book, in the late 1980’s, McKnight and </a:t>
            </a:r>
            <a:r>
              <a:rPr lang="en-US" u="none" baseline="0" dirty="0" err="1" smtClean="0"/>
              <a:t>Kretzmann</a:t>
            </a:r>
            <a:r>
              <a:rPr lang="en-US" u="none" baseline="0" dirty="0" smtClean="0"/>
              <a:t> traveled for four years to 300 neighborhoods around the United States, asking people for examples of when they came together to change their community for the better. From these stories, ABCD emerged </a:t>
            </a:r>
            <a:r>
              <a:rPr lang="en-US" baseline="0" dirty="0" smtClean="0"/>
              <a:t>to</a:t>
            </a:r>
            <a:r>
              <a:rPr lang="en-US" dirty="0" smtClean="0"/>
              <a:t> counter the traditional approach to solving urban problems, which focuses service providers and funding agencies on the needs and deficiencies of neighborhoods,</a:t>
            </a:r>
            <a:r>
              <a:rPr lang="en-US" baseline="0" dirty="0" smtClean="0"/>
              <a:t> rather than its strengths and assets. This traditional view assumed that under-resourced communities, and the people living in them, needed fixing.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ABCD takes a ‘glass half full’ approach to community</a:t>
            </a:r>
            <a:r>
              <a:rPr lang="en-US" baseline="0" dirty="0" smtClean="0"/>
              <a:t> development, first acknowledging the strengths and resources that people and communities bring to the table, and then building on those strengths to bring multiple stakeholders together to co-create positive community change. </a:t>
            </a:r>
          </a:p>
          <a:p>
            <a:endParaRPr lang="en-US" baseline="0" dirty="0" smtClean="0"/>
          </a:p>
          <a:p>
            <a:r>
              <a:rPr lang="en-US" baseline="0" dirty="0" smtClean="0"/>
              <a:t>There are now ABCD networks all across the world that provide community building support to neighborhoods, students, organizations, and citizens interested in incorporating ABCD principles into their work. More than 50 ABCD faculty are also accessible internationally for lectures, consultation, and technical assistance. </a:t>
            </a:r>
            <a:endParaRPr lang="en-US" dirty="0" smtClean="0"/>
          </a:p>
        </p:txBody>
      </p:sp>
      <p:sp>
        <p:nvSpPr>
          <p:cNvPr id="4" name="Slide Number Placeholder 3"/>
          <p:cNvSpPr>
            <a:spLocks noGrp="1"/>
          </p:cNvSpPr>
          <p:nvPr>
            <p:ph type="sldNum" sz="quarter" idx="10"/>
          </p:nvPr>
        </p:nvSpPr>
        <p:spPr/>
        <p:txBody>
          <a:bodyPr/>
          <a:lstStyle/>
          <a:p>
            <a:fld id="{A59A22D9-BFCC-4227-ACD8-28ACB0D5A6D4}" type="slidenum">
              <a:rPr lang="en-US" smtClean="0"/>
              <a:t>4</a:t>
            </a:fld>
            <a:endParaRPr lang="en-US" dirty="0"/>
          </a:p>
        </p:txBody>
      </p:sp>
    </p:spTree>
    <p:extLst>
      <p:ext uri="{BB962C8B-B14F-4D97-AF65-F5344CB8AC3E}">
        <p14:creationId xmlns:p14="http://schemas.microsoft.com/office/powerpoint/2010/main" val="346443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Kretzmann</a:t>
            </a:r>
            <a:r>
              <a:rPr lang="en-US" dirty="0" smtClean="0"/>
              <a:t> and McKnight went a step further to identify five main types of assets.</a:t>
            </a:r>
            <a:r>
              <a:rPr lang="en-US" baseline="0" dirty="0" smtClean="0"/>
              <a:t>  It starts with individuals. </a:t>
            </a:r>
          </a:p>
          <a:p>
            <a:endParaRPr lang="en-US" baseline="0" dirty="0" smtClean="0"/>
          </a:p>
          <a:p>
            <a:r>
              <a:rPr lang="en-US" sz="2800" dirty="0" smtClean="0"/>
              <a:t>A neighborhood that is portrayed as resourceful will be more likely to draw upon the skills of local people to address issues and solve problems.</a:t>
            </a:r>
            <a:r>
              <a:rPr lang="en-US" sz="2800" baseline="0" dirty="0" smtClean="0"/>
              <a:t> </a:t>
            </a:r>
            <a:r>
              <a:rPr lang="en-US" sz="2400" dirty="0" smtClean="0"/>
              <a:t>Residents themselves will see possibilities and not just problems. Residents are co-producers of their own well-being.</a:t>
            </a:r>
          </a:p>
          <a:p>
            <a:endParaRPr lang="en-US" baseline="0" dirty="0" smtClean="0"/>
          </a:p>
        </p:txBody>
      </p:sp>
      <p:sp>
        <p:nvSpPr>
          <p:cNvPr id="4" name="Slide Number Placeholder 3"/>
          <p:cNvSpPr>
            <a:spLocks noGrp="1"/>
          </p:cNvSpPr>
          <p:nvPr>
            <p:ph type="sldNum" sz="quarter" idx="10"/>
          </p:nvPr>
        </p:nvSpPr>
        <p:spPr/>
        <p:txBody>
          <a:bodyPr/>
          <a:lstStyle/>
          <a:p>
            <a:fld id="{A59A22D9-BFCC-4227-ACD8-28ACB0D5A6D4}" type="slidenum">
              <a:rPr lang="en-US" smtClean="0"/>
              <a:t>5</a:t>
            </a:fld>
            <a:endParaRPr lang="en-US" dirty="0"/>
          </a:p>
        </p:txBody>
      </p:sp>
    </p:spTree>
    <p:extLst>
      <p:ext uri="{BB962C8B-B14F-4D97-AF65-F5344CB8AC3E}">
        <p14:creationId xmlns:p14="http://schemas.microsoft.com/office/powerpoint/2010/main" val="28692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Assets are also informal networks and coalitions such as parent groups or clubs, and formal i</a:t>
            </a:r>
            <a:r>
              <a:rPr lang="en-US" dirty="0" smtClean="0"/>
              <a:t>nstitutions such as social service</a:t>
            </a:r>
            <a:r>
              <a:rPr lang="en-US" baseline="0" dirty="0" smtClean="0"/>
              <a:t> organizations or Habitat affiliates.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59A22D9-BFCC-4227-ACD8-28ACB0D5A6D4}" type="slidenum">
              <a:rPr lang="en-US" smtClean="0"/>
              <a:t>6</a:t>
            </a:fld>
            <a:endParaRPr lang="en-US" dirty="0"/>
          </a:p>
        </p:txBody>
      </p:sp>
    </p:spTree>
    <p:extLst>
      <p:ext uri="{BB962C8B-B14F-4D97-AF65-F5344CB8AC3E}">
        <p14:creationId xmlns:p14="http://schemas.microsoft.com/office/powerpoint/2010/main" val="28692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Assets also include physical spaces, such as churches, schools, and community parks, as well as the economic impact of local businesses and local purchasing power.  </a:t>
            </a:r>
          </a:p>
          <a:p>
            <a:r>
              <a:rPr lang="en-US" baseline="0" dirty="0" smtClean="0"/>
              <a:t/>
            </a:r>
            <a:br>
              <a:rPr lang="en-US" baseline="0" dirty="0" smtClean="0"/>
            </a:br>
            <a:endParaRPr lang="en-US" sz="1200" b="0" kern="1200" baseline="0" dirty="0" smtClean="0">
              <a:solidFill>
                <a:schemeClr val="tx1"/>
              </a:solidFill>
              <a:effectLst/>
              <a:latin typeface="+mn-lt"/>
              <a:ea typeface="+mn-ea"/>
              <a:cs typeface="+mn-cs"/>
            </a:endParaRPr>
          </a:p>
          <a:p>
            <a:r>
              <a:rPr lang="en-US" baseline="0" dirty="0" smtClean="0"/>
              <a:t> </a:t>
            </a:r>
          </a:p>
        </p:txBody>
      </p:sp>
      <p:sp>
        <p:nvSpPr>
          <p:cNvPr id="4" name="Slide Number Placeholder 3"/>
          <p:cNvSpPr>
            <a:spLocks noGrp="1"/>
          </p:cNvSpPr>
          <p:nvPr>
            <p:ph type="sldNum" sz="quarter" idx="10"/>
          </p:nvPr>
        </p:nvSpPr>
        <p:spPr/>
        <p:txBody>
          <a:bodyPr/>
          <a:lstStyle/>
          <a:p>
            <a:fld id="{A59A22D9-BFCC-4227-ACD8-28ACB0D5A6D4}" type="slidenum">
              <a:rPr lang="en-US" smtClean="0"/>
              <a:t>7</a:t>
            </a:fld>
            <a:endParaRPr lang="en-US" dirty="0"/>
          </a:p>
        </p:txBody>
      </p:sp>
    </p:spTree>
    <p:extLst>
      <p:ext uri="{BB962C8B-B14F-4D97-AF65-F5344CB8AC3E}">
        <p14:creationId xmlns:p14="http://schemas.microsoft.com/office/powerpoint/2010/main" val="28692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Finally, there are assets in the ‘intangibles’  - the relationships and stories shared between people living in a community. </a:t>
            </a:r>
            <a:r>
              <a:rPr lang="en-US" sz="1200" b="0" kern="1200" baseline="0" dirty="0" smtClean="0">
                <a:solidFill>
                  <a:schemeClr val="tx1"/>
                </a:solidFill>
                <a:effectLst/>
                <a:latin typeface="+mn-lt"/>
                <a:ea typeface="+mn-ea"/>
                <a:cs typeface="+mn-cs"/>
              </a:rPr>
              <a:t>Symbols may be used to visually describe a variety of these connections and associations. Depicted here is an example of neighborhoods, congregations, non-profits people, academic institutions and for profit businesses – all linked for a regional food security project.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noted in the following slides, these assets focus on the gifts and strengths of a community, instead of its deficits or challenges. They are interrelated, building upon each other. Finally, they press leaders of institutions to think of their organization’s work in the wider context of what truly defines a community.</a:t>
            </a:r>
            <a:br>
              <a:rPr lang="en-US" baseline="0" dirty="0" smtClean="0"/>
            </a:br>
            <a:endParaRPr lang="en-US" sz="1200" b="0" kern="1200" baseline="0" dirty="0" smtClean="0">
              <a:solidFill>
                <a:schemeClr val="tx1"/>
              </a:solidFill>
              <a:effectLst/>
              <a:latin typeface="+mn-lt"/>
              <a:ea typeface="+mn-ea"/>
              <a:cs typeface="+mn-cs"/>
            </a:endParaRPr>
          </a:p>
          <a:p>
            <a:r>
              <a:rPr lang="en-US" baseline="0" dirty="0" smtClean="0"/>
              <a:t> </a:t>
            </a:r>
          </a:p>
        </p:txBody>
      </p:sp>
      <p:sp>
        <p:nvSpPr>
          <p:cNvPr id="4" name="Slide Number Placeholder 3"/>
          <p:cNvSpPr>
            <a:spLocks noGrp="1"/>
          </p:cNvSpPr>
          <p:nvPr>
            <p:ph type="sldNum" sz="quarter" idx="10"/>
          </p:nvPr>
        </p:nvSpPr>
        <p:spPr/>
        <p:txBody>
          <a:bodyPr/>
          <a:lstStyle/>
          <a:p>
            <a:fld id="{A59A22D9-BFCC-4227-ACD8-28ACB0D5A6D4}" type="slidenum">
              <a:rPr lang="en-US" smtClean="0"/>
              <a:t>8</a:t>
            </a:fld>
            <a:endParaRPr lang="en-US" dirty="0"/>
          </a:p>
        </p:txBody>
      </p:sp>
    </p:spTree>
    <p:extLst>
      <p:ext uri="{BB962C8B-B14F-4D97-AF65-F5344CB8AC3E}">
        <p14:creationId xmlns:p14="http://schemas.microsoft.com/office/powerpoint/2010/main" val="28692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common view of deficit-based thinking. But what if we change the lens? </a:t>
            </a:r>
            <a:r>
              <a:rPr lang="en-US" baseline="0" dirty="0" smtClean="0"/>
              <a:t>What if we assume that everyone and every place, has gifts that help them shape their own future? </a:t>
            </a:r>
            <a:endParaRPr lang="en-US" dirty="0"/>
          </a:p>
        </p:txBody>
      </p:sp>
      <p:sp>
        <p:nvSpPr>
          <p:cNvPr id="4" name="Slide Number Placeholder 3"/>
          <p:cNvSpPr>
            <a:spLocks noGrp="1"/>
          </p:cNvSpPr>
          <p:nvPr>
            <p:ph type="sldNum" sz="quarter" idx="10"/>
          </p:nvPr>
        </p:nvSpPr>
        <p:spPr/>
        <p:txBody>
          <a:bodyPr/>
          <a:lstStyle/>
          <a:p>
            <a:fld id="{A59A22D9-BFCC-4227-ACD8-28ACB0D5A6D4}" type="slidenum">
              <a:rPr lang="en-US" smtClean="0"/>
              <a:t>9</a:t>
            </a:fld>
            <a:endParaRPr lang="en-US" dirty="0"/>
          </a:p>
        </p:txBody>
      </p:sp>
    </p:spTree>
    <p:extLst>
      <p:ext uri="{BB962C8B-B14F-4D97-AF65-F5344CB8AC3E}">
        <p14:creationId xmlns:p14="http://schemas.microsoft.com/office/powerpoint/2010/main" val="2239013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fld id="{B6D31F61-9DA6-4080-9AB2-C94681785D5A}" type="datetime1">
              <a:rPr lang="en-US" smtClean="0"/>
              <a:t>7/30/2015</a:t>
            </a:fld>
            <a:endParaRPr lang="en-US" dirty="0"/>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F002F2AA-A593-4295-9F53-7C0E42C35700}" type="slidenum">
              <a:rPr lang="en-US"/>
              <a:pPr>
                <a:defRPr/>
              </a:pPr>
              <a:t>‹#›</a:t>
            </a:fld>
            <a:endParaRPr lang="en-US" dirty="0"/>
          </a:p>
        </p:txBody>
      </p:sp>
    </p:spTree>
    <p:extLst>
      <p:ext uri="{BB962C8B-B14F-4D97-AF65-F5344CB8AC3E}">
        <p14:creationId xmlns:p14="http://schemas.microsoft.com/office/powerpoint/2010/main" val="9076614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A028A2C7-8600-4103-91C7-D184DDEB7F63}" type="datetime1">
              <a:rPr lang="en-US" smtClean="0"/>
              <a:t>7/30/2015</a:t>
            </a:fld>
            <a:endParaRPr lang="en-US" dirty="0"/>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43CA6745-AAEC-4A79-9018-793B66D4B81C}" type="slidenum">
              <a:rPr lang="en-US"/>
              <a:pPr>
                <a:defRPr/>
              </a:pPr>
              <a:t>‹#›</a:t>
            </a:fld>
            <a:endParaRPr lang="en-US" dirty="0"/>
          </a:p>
        </p:txBody>
      </p:sp>
    </p:spTree>
    <p:extLst>
      <p:ext uri="{BB962C8B-B14F-4D97-AF65-F5344CB8AC3E}">
        <p14:creationId xmlns:p14="http://schemas.microsoft.com/office/powerpoint/2010/main" val="7374790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46466250-C1D5-46E2-A00D-B95FDECA31B1}" type="datetime1">
              <a:rPr lang="en-US" smtClean="0"/>
              <a:t>7/30/2015</a:t>
            </a:fld>
            <a:endParaRPr lang="en-US" dirty="0"/>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E1CF29A8-A7F5-4883-846B-969F06A1C9EA}" type="slidenum">
              <a:rPr lang="en-US"/>
              <a:pPr>
                <a:defRPr/>
              </a:pPr>
              <a:t>‹#›</a:t>
            </a:fld>
            <a:endParaRPr lang="en-US" dirty="0"/>
          </a:p>
        </p:txBody>
      </p:sp>
    </p:spTree>
    <p:extLst>
      <p:ext uri="{BB962C8B-B14F-4D97-AF65-F5344CB8AC3E}">
        <p14:creationId xmlns:p14="http://schemas.microsoft.com/office/powerpoint/2010/main" val="52921428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5240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fld id="{6F2B253D-27B9-4611-91FB-FB076C281111}" type="datetime1">
              <a:rPr lang="en-US" smtClean="0"/>
              <a:t>7/30/2015</a:t>
            </a:fld>
            <a:endParaRPr lang="en-US"/>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3928DCFE-7546-4AA3-9B78-BA965B1F5292}" type="slidenum">
              <a:rPr lang="en-US"/>
              <a:pPr>
                <a:defRPr/>
              </a:pPr>
              <a:t>‹#›</a:t>
            </a:fld>
            <a:endParaRPr lang="en-US"/>
          </a:p>
        </p:txBody>
      </p:sp>
    </p:spTree>
    <p:extLst>
      <p:ext uri="{BB962C8B-B14F-4D97-AF65-F5344CB8AC3E}">
        <p14:creationId xmlns:p14="http://schemas.microsoft.com/office/powerpoint/2010/main" val="199797260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8229600" cy="36576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7B040EB2-47F0-41E2-B218-6F66C89D21F4}" type="datetime1">
              <a:rPr lang="en-US" smtClean="0"/>
              <a:t>7/30/2015</a:t>
            </a:fld>
            <a:endParaRPr lang="en-US"/>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BBB0D206-78D3-4856-A14B-1EFC372935AA}" type="slidenum">
              <a:rPr lang="en-US"/>
              <a:pPr>
                <a:defRPr/>
              </a:pPr>
              <a:t>‹#›</a:t>
            </a:fld>
            <a:endParaRPr lang="en-US"/>
          </a:p>
        </p:txBody>
      </p:sp>
    </p:spTree>
    <p:extLst>
      <p:ext uri="{BB962C8B-B14F-4D97-AF65-F5344CB8AC3E}">
        <p14:creationId xmlns:p14="http://schemas.microsoft.com/office/powerpoint/2010/main" val="54067689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fld id="{4F0DB246-48FE-4CCB-987F-9861983E9879}" type="datetime1">
              <a:rPr lang="en-US" smtClean="0"/>
              <a:t>7/30/2015</a:t>
            </a:fld>
            <a:endParaRPr lang="en-US"/>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4FF266C4-2193-4EF7-A72F-48A2F5C98B4C}" type="slidenum">
              <a:rPr lang="en-US"/>
              <a:pPr>
                <a:defRPr/>
              </a:pPr>
              <a:t>‹#›</a:t>
            </a:fld>
            <a:endParaRPr lang="en-US"/>
          </a:p>
        </p:txBody>
      </p:sp>
    </p:spTree>
    <p:extLst>
      <p:ext uri="{BB962C8B-B14F-4D97-AF65-F5344CB8AC3E}">
        <p14:creationId xmlns:p14="http://schemas.microsoft.com/office/powerpoint/2010/main" val="423619707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fld id="{A25B86E0-BDBD-4441-9BFB-A5ED3C7B03A4}" type="datetime1">
              <a:rPr lang="en-US" smtClean="0"/>
              <a:t>7/30/2015</a:t>
            </a:fld>
            <a:endParaRPr lang="en-US"/>
          </a:p>
        </p:txBody>
      </p:sp>
      <p:sp>
        <p:nvSpPr>
          <p:cNvPr id="6" name="Footer Placeholder 4"/>
          <p:cNvSpPr txBox="1">
            <a:spLocks noGrp="1"/>
          </p:cNvSpPr>
          <p:nvPr>
            <p:ph type="ftr" sz="quarter" idx="11"/>
          </p:nvPr>
        </p:nvSpPr>
        <p:spPr>
          <a:ln/>
        </p:spPr>
        <p:txBody>
          <a:bodyPr/>
          <a:lstStyle>
            <a:lvl1pPr>
              <a:defRPr/>
            </a:lvl1pPr>
          </a:lstStyle>
          <a:p>
            <a:pPr>
              <a:defRPr/>
            </a:pPr>
            <a:endParaRPr lang="en-US"/>
          </a:p>
        </p:txBody>
      </p:sp>
      <p:sp>
        <p:nvSpPr>
          <p:cNvPr id="7" name="Slide Number Placeholder 5"/>
          <p:cNvSpPr txBox="1">
            <a:spLocks noGrp="1"/>
          </p:cNvSpPr>
          <p:nvPr>
            <p:ph type="sldNum" sz="quarter" idx="12"/>
          </p:nvPr>
        </p:nvSpPr>
        <p:spPr>
          <a:ln/>
        </p:spPr>
        <p:txBody>
          <a:bodyPr/>
          <a:lstStyle>
            <a:lvl1pPr>
              <a:defRPr/>
            </a:lvl1pPr>
          </a:lstStyle>
          <a:p>
            <a:pPr>
              <a:defRPr/>
            </a:pPr>
            <a:fld id="{783DD293-6DEB-41E3-B414-0A0F62FA7081}" type="slidenum">
              <a:rPr lang="en-US"/>
              <a:pPr>
                <a:defRPr/>
              </a:pPr>
              <a:t>‹#›</a:t>
            </a:fld>
            <a:endParaRPr lang="en-US"/>
          </a:p>
        </p:txBody>
      </p:sp>
    </p:spTree>
    <p:extLst>
      <p:ext uri="{BB962C8B-B14F-4D97-AF65-F5344CB8AC3E}">
        <p14:creationId xmlns:p14="http://schemas.microsoft.com/office/powerpoint/2010/main" val="25177591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fld id="{01D72AD2-2264-4F83-BA2A-DFAF4154E573}" type="datetime1">
              <a:rPr lang="en-US" smtClean="0"/>
              <a:t>7/30/2015</a:t>
            </a:fld>
            <a:endParaRPr lang="en-US"/>
          </a:p>
        </p:txBody>
      </p:sp>
      <p:sp>
        <p:nvSpPr>
          <p:cNvPr id="8" name="Footer Placeholder 4"/>
          <p:cNvSpPr txBox="1">
            <a:spLocks noGrp="1"/>
          </p:cNvSpPr>
          <p:nvPr>
            <p:ph type="ftr" sz="quarter" idx="11"/>
          </p:nvPr>
        </p:nvSpPr>
        <p:spPr>
          <a:ln/>
        </p:spPr>
        <p:txBody>
          <a:bodyPr/>
          <a:lstStyle>
            <a:lvl1pPr>
              <a:defRPr/>
            </a:lvl1pPr>
          </a:lstStyle>
          <a:p>
            <a:pPr>
              <a:defRPr/>
            </a:pPr>
            <a:endParaRPr lang="en-US"/>
          </a:p>
        </p:txBody>
      </p:sp>
      <p:sp>
        <p:nvSpPr>
          <p:cNvPr id="9" name="Slide Number Placeholder 5"/>
          <p:cNvSpPr txBox="1">
            <a:spLocks noGrp="1"/>
          </p:cNvSpPr>
          <p:nvPr>
            <p:ph type="sldNum" sz="quarter" idx="12"/>
          </p:nvPr>
        </p:nvSpPr>
        <p:spPr>
          <a:ln/>
        </p:spPr>
        <p:txBody>
          <a:bodyPr/>
          <a:lstStyle>
            <a:lvl1pPr>
              <a:defRPr/>
            </a:lvl1pPr>
          </a:lstStyle>
          <a:p>
            <a:pPr>
              <a:defRPr/>
            </a:pPr>
            <a:fld id="{6AC92E53-3BC7-4866-9A23-8857D8913100}" type="slidenum">
              <a:rPr lang="en-US"/>
              <a:pPr>
                <a:defRPr/>
              </a:pPr>
              <a:t>‹#›</a:t>
            </a:fld>
            <a:endParaRPr lang="en-US"/>
          </a:p>
        </p:txBody>
      </p:sp>
    </p:spTree>
    <p:extLst>
      <p:ext uri="{BB962C8B-B14F-4D97-AF65-F5344CB8AC3E}">
        <p14:creationId xmlns:p14="http://schemas.microsoft.com/office/powerpoint/2010/main" val="893376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fld id="{75954BAE-558A-4CB0-9594-4DCB59739DD0}" type="datetime1">
              <a:rPr lang="en-US" smtClean="0"/>
              <a:t>7/30/2015</a:t>
            </a:fld>
            <a:endParaRPr lang="en-US"/>
          </a:p>
        </p:txBody>
      </p:sp>
      <p:sp>
        <p:nvSpPr>
          <p:cNvPr id="4" name="Footer Placeholder 4"/>
          <p:cNvSpPr txBox="1">
            <a:spLocks noGrp="1"/>
          </p:cNvSpPr>
          <p:nvPr>
            <p:ph type="ftr" sz="quarter" idx="11"/>
          </p:nvPr>
        </p:nvSpPr>
        <p:spPr>
          <a:ln/>
        </p:spPr>
        <p:txBody>
          <a:bodyPr/>
          <a:lstStyle>
            <a:lvl1pPr>
              <a:defRPr/>
            </a:lvl1pPr>
          </a:lstStyle>
          <a:p>
            <a:pPr>
              <a:defRPr/>
            </a:pPr>
            <a:endParaRPr lang="en-US"/>
          </a:p>
        </p:txBody>
      </p:sp>
      <p:sp>
        <p:nvSpPr>
          <p:cNvPr id="5" name="Slide Number Placeholder 5"/>
          <p:cNvSpPr txBox="1">
            <a:spLocks noGrp="1"/>
          </p:cNvSpPr>
          <p:nvPr>
            <p:ph type="sldNum" sz="quarter" idx="12"/>
          </p:nvPr>
        </p:nvSpPr>
        <p:spPr>
          <a:ln/>
        </p:spPr>
        <p:txBody>
          <a:bodyPr/>
          <a:lstStyle>
            <a:lvl1pPr>
              <a:defRPr/>
            </a:lvl1pPr>
          </a:lstStyle>
          <a:p>
            <a:pPr>
              <a:defRPr/>
            </a:pPr>
            <a:fld id="{7A826395-CC8F-421F-B7F4-678F688F1F4C}" type="slidenum">
              <a:rPr lang="en-US"/>
              <a:pPr>
                <a:defRPr/>
              </a:pPr>
              <a:t>‹#›</a:t>
            </a:fld>
            <a:endParaRPr lang="en-US"/>
          </a:p>
        </p:txBody>
      </p:sp>
    </p:spTree>
    <p:extLst>
      <p:ext uri="{BB962C8B-B14F-4D97-AF65-F5344CB8AC3E}">
        <p14:creationId xmlns:p14="http://schemas.microsoft.com/office/powerpoint/2010/main" val="170200024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a:defRPr/>
            </a:pPr>
            <a:fld id="{B60545DB-73C6-43FF-B91A-95D4D413172E}" type="datetime1">
              <a:rPr lang="en-US" smtClean="0"/>
              <a:t>7/30/2015</a:t>
            </a:fld>
            <a:endParaRPr lang="en-US"/>
          </a:p>
        </p:txBody>
      </p:sp>
      <p:sp>
        <p:nvSpPr>
          <p:cNvPr id="3" name="Footer Placeholder 4"/>
          <p:cNvSpPr txBox="1">
            <a:spLocks noGrp="1"/>
          </p:cNvSpPr>
          <p:nvPr>
            <p:ph type="ftr" sz="quarter" idx="11"/>
          </p:nvPr>
        </p:nvSpPr>
        <p:spPr>
          <a:ln/>
        </p:spPr>
        <p:txBody>
          <a:bodyPr/>
          <a:lstStyle>
            <a:lvl1pPr>
              <a:defRPr/>
            </a:lvl1pPr>
          </a:lstStyle>
          <a:p>
            <a:pPr>
              <a:defRPr/>
            </a:pPr>
            <a:endParaRPr lang="en-US"/>
          </a:p>
        </p:txBody>
      </p:sp>
      <p:sp>
        <p:nvSpPr>
          <p:cNvPr id="4" name="Slide Number Placeholder 5"/>
          <p:cNvSpPr txBox="1">
            <a:spLocks noGrp="1"/>
          </p:cNvSpPr>
          <p:nvPr>
            <p:ph type="sldNum" sz="quarter" idx="12"/>
          </p:nvPr>
        </p:nvSpPr>
        <p:spPr>
          <a:ln/>
        </p:spPr>
        <p:txBody>
          <a:bodyPr/>
          <a:lstStyle>
            <a:lvl1pPr>
              <a:defRPr/>
            </a:lvl1pPr>
          </a:lstStyle>
          <a:p>
            <a:pPr>
              <a:defRPr/>
            </a:pPr>
            <a:fld id="{7925883A-30E3-456C-9ADC-9E2FCE8EF4AF}" type="slidenum">
              <a:rPr lang="en-US"/>
              <a:pPr>
                <a:defRPr/>
              </a:pPr>
              <a:t>‹#›</a:t>
            </a:fld>
            <a:endParaRPr lang="en-US"/>
          </a:p>
        </p:txBody>
      </p:sp>
    </p:spTree>
    <p:extLst>
      <p:ext uri="{BB962C8B-B14F-4D97-AF65-F5344CB8AC3E}">
        <p14:creationId xmlns:p14="http://schemas.microsoft.com/office/powerpoint/2010/main" val="26582544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948D4997-5069-4923-AE50-805E03F69627}" type="datetime1">
              <a:rPr lang="en-US" smtClean="0"/>
              <a:t>7/30/2015</a:t>
            </a:fld>
            <a:endParaRPr lang="en-US"/>
          </a:p>
        </p:txBody>
      </p:sp>
      <p:sp>
        <p:nvSpPr>
          <p:cNvPr id="6" name="Footer Placeholder 4"/>
          <p:cNvSpPr txBox="1">
            <a:spLocks noGrp="1"/>
          </p:cNvSpPr>
          <p:nvPr>
            <p:ph type="ftr" sz="quarter" idx="11"/>
          </p:nvPr>
        </p:nvSpPr>
        <p:spPr>
          <a:ln/>
        </p:spPr>
        <p:txBody>
          <a:bodyPr/>
          <a:lstStyle>
            <a:lvl1pPr>
              <a:defRPr/>
            </a:lvl1pPr>
          </a:lstStyle>
          <a:p>
            <a:pPr>
              <a:defRPr/>
            </a:pPr>
            <a:endParaRPr lang="en-US"/>
          </a:p>
        </p:txBody>
      </p:sp>
      <p:sp>
        <p:nvSpPr>
          <p:cNvPr id="7" name="Slide Number Placeholder 5"/>
          <p:cNvSpPr txBox="1">
            <a:spLocks noGrp="1"/>
          </p:cNvSpPr>
          <p:nvPr>
            <p:ph type="sldNum" sz="quarter" idx="12"/>
          </p:nvPr>
        </p:nvSpPr>
        <p:spPr>
          <a:ln/>
        </p:spPr>
        <p:txBody>
          <a:bodyPr/>
          <a:lstStyle>
            <a:lvl1pPr>
              <a:defRPr/>
            </a:lvl1pPr>
          </a:lstStyle>
          <a:p>
            <a:pPr>
              <a:defRPr/>
            </a:pPr>
            <a:fld id="{7AACA209-DFBA-4DA8-B4BD-B0A64BE251DC}" type="slidenum">
              <a:rPr lang="en-US"/>
              <a:pPr>
                <a:defRPr/>
              </a:pPr>
              <a:t>‹#›</a:t>
            </a:fld>
            <a:endParaRPr lang="en-US"/>
          </a:p>
        </p:txBody>
      </p:sp>
    </p:spTree>
    <p:extLst>
      <p:ext uri="{BB962C8B-B14F-4D97-AF65-F5344CB8AC3E}">
        <p14:creationId xmlns:p14="http://schemas.microsoft.com/office/powerpoint/2010/main" val="31497321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4B0098A2-FA31-4603-8647-4CBBB5828885}" type="datetime1">
              <a:rPr lang="en-US" smtClean="0"/>
              <a:t>7/30/2015</a:t>
            </a:fld>
            <a:endParaRPr lang="en-US" dirty="0"/>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B5589285-D582-43ED-AA5B-7765B307B939}" type="slidenum">
              <a:rPr lang="en-US"/>
              <a:pPr>
                <a:defRPr/>
              </a:pPr>
              <a:t>‹#›</a:t>
            </a:fld>
            <a:endParaRPr lang="en-US" dirty="0"/>
          </a:p>
        </p:txBody>
      </p:sp>
    </p:spTree>
    <p:extLst>
      <p:ext uri="{BB962C8B-B14F-4D97-AF65-F5344CB8AC3E}">
        <p14:creationId xmlns:p14="http://schemas.microsoft.com/office/powerpoint/2010/main" val="185267753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smtClean="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FC7C3CF1-E8EB-43DF-AA64-2630FD73985B}" type="datetime1">
              <a:rPr lang="en-US" smtClean="0"/>
              <a:t>7/30/2015</a:t>
            </a:fld>
            <a:endParaRPr lang="en-US"/>
          </a:p>
        </p:txBody>
      </p:sp>
      <p:sp>
        <p:nvSpPr>
          <p:cNvPr id="6" name="Footer Placeholder 4"/>
          <p:cNvSpPr txBox="1">
            <a:spLocks noGrp="1"/>
          </p:cNvSpPr>
          <p:nvPr>
            <p:ph type="ftr" sz="quarter" idx="11"/>
          </p:nvPr>
        </p:nvSpPr>
        <p:spPr>
          <a:ln/>
        </p:spPr>
        <p:txBody>
          <a:bodyPr/>
          <a:lstStyle>
            <a:lvl1pPr>
              <a:defRPr/>
            </a:lvl1pPr>
          </a:lstStyle>
          <a:p>
            <a:pPr>
              <a:defRPr/>
            </a:pPr>
            <a:endParaRPr lang="en-US"/>
          </a:p>
        </p:txBody>
      </p:sp>
      <p:sp>
        <p:nvSpPr>
          <p:cNvPr id="7" name="Slide Number Placeholder 5"/>
          <p:cNvSpPr txBox="1">
            <a:spLocks noGrp="1"/>
          </p:cNvSpPr>
          <p:nvPr>
            <p:ph type="sldNum" sz="quarter" idx="12"/>
          </p:nvPr>
        </p:nvSpPr>
        <p:spPr>
          <a:ln/>
        </p:spPr>
        <p:txBody>
          <a:bodyPr/>
          <a:lstStyle>
            <a:lvl1pPr>
              <a:defRPr/>
            </a:lvl1pPr>
          </a:lstStyle>
          <a:p>
            <a:pPr>
              <a:defRPr/>
            </a:pPr>
            <a:fld id="{DA5F3CE2-DB63-4B51-85E5-5A1FEDD923E1}" type="slidenum">
              <a:rPr lang="en-US"/>
              <a:pPr>
                <a:defRPr/>
              </a:pPr>
              <a:t>‹#›</a:t>
            </a:fld>
            <a:endParaRPr lang="en-US"/>
          </a:p>
        </p:txBody>
      </p:sp>
    </p:spTree>
    <p:extLst>
      <p:ext uri="{BB962C8B-B14F-4D97-AF65-F5344CB8AC3E}">
        <p14:creationId xmlns:p14="http://schemas.microsoft.com/office/powerpoint/2010/main" val="91092358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7D1E68AE-9AFE-4FE5-BAD7-76969130A73D}" type="datetime1">
              <a:rPr lang="en-US" smtClean="0"/>
              <a:t>7/30/2015</a:t>
            </a:fld>
            <a:endParaRPr lang="en-US"/>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552FC5EA-F8CB-4A5D-88D2-E82D30043493}" type="slidenum">
              <a:rPr lang="en-US"/>
              <a:pPr>
                <a:defRPr/>
              </a:pPr>
              <a:t>‹#›</a:t>
            </a:fld>
            <a:endParaRPr lang="en-US"/>
          </a:p>
        </p:txBody>
      </p:sp>
    </p:spTree>
    <p:extLst>
      <p:ext uri="{BB962C8B-B14F-4D97-AF65-F5344CB8AC3E}">
        <p14:creationId xmlns:p14="http://schemas.microsoft.com/office/powerpoint/2010/main" val="32323118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DEE39B4C-7A3D-41EE-A12A-5F298F0A9E65}" type="datetime1">
              <a:rPr lang="en-US" smtClean="0"/>
              <a:t>7/30/2015</a:t>
            </a:fld>
            <a:endParaRPr lang="en-US"/>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8A5D406B-5243-477A-96D5-89CE8F73F67E}" type="slidenum">
              <a:rPr lang="en-US"/>
              <a:pPr>
                <a:defRPr/>
              </a:pPr>
              <a:t>‹#›</a:t>
            </a:fld>
            <a:endParaRPr lang="en-US"/>
          </a:p>
        </p:txBody>
      </p:sp>
    </p:spTree>
    <p:extLst>
      <p:ext uri="{BB962C8B-B14F-4D97-AF65-F5344CB8AC3E}">
        <p14:creationId xmlns:p14="http://schemas.microsoft.com/office/powerpoint/2010/main" val="324764720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fld id="{A0D98A78-2179-4599-A335-134AAE5026C6}" type="datetime1">
              <a:rPr lang="en-US" smtClean="0"/>
              <a:t>7/30/2015</a:t>
            </a:fld>
            <a:endParaRPr lang="en-US" dirty="0"/>
          </a:p>
        </p:txBody>
      </p:sp>
      <p:sp>
        <p:nvSpPr>
          <p:cNvPr id="5" name="Footer Placeholder 4"/>
          <p:cNvSpPr txBox="1">
            <a:spLocks noGrp="1"/>
          </p:cNvSpPr>
          <p:nvPr>
            <p:ph type="ftr" sz="quarter" idx="11"/>
          </p:nvPr>
        </p:nvSpPr>
        <p:spPr>
          <a:ln/>
        </p:spPr>
        <p:txBody>
          <a:bodyPr/>
          <a:lstStyle>
            <a:lvl1pPr>
              <a:defRPr/>
            </a:lvl1pPr>
          </a:lstStyle>
          <a:p>
            <a:pPr>
              <a:defRPr/>
            </a:pPr>
            <a:endParaRPr lang="en-US"/>
          </a:p>
        </p:txBody>
      </p:sp>
      <p:sp>
        <p:nvSpPr>
          <p:cNvPr id="6" name="Slide Number Placeholder 5"/>
          <p:cNvSpPr txBox="1">
            <a:spLocks noGrp="1"/>
          </p:cNvSpPr>
          <p:nvPr>
            <p:ph type="sldNum" sz="quarter" idx="12"/>
          </p:nvPr>
        </p:nvSpPr>
        <p:spPr>
          <a:ln/>
        </p:spPr>
        <p:txBody>
          <a:bodyPr/>
          <a:lstStyle>
            <a:lvl1pPr>
              <a:defRPr/>
            </a:lvl1pPr>
          </a:lstStyle>
          <a:p>
            <a:pPr>
              <a:defRPr/>
            </a:pPr>
            <a:fld id="{0C6AC623-2DD7-496F-92FF-EDF5673FD459}" type="slidenum">
              <a:rPr lang="en-US"/>
              <a:pPr>
                <a:defRPr/>
              </a:pPr>
              <a:t>‹#›</a:t>
            </a:fld>
            <a:endParaRPr lang="en-US" dirty="0"/>
          </a:p>
        </p:txBody>
      </p:sp>
    </p:spTree>
    <p:extLst>
      <p:ext uri="{BB962C8B-B14F-4D97-AF65-F5344CB8AC3E}">
        <p14:creationId xmlns:p14="http://schemas.microsoft.com/office/powerpoint/2010/main" val="1167519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fld id="{3291BC43-0808-4E5C-8174-4533CCB513AD}" type="datetime1">
              <a:rPr lang="en-US" smtClean="0"/>
              <a:t>7/30/2015</a:t>
            </a:fld>
            <a:endParaRPr lang="en-US" dirty="0"/>
          </a:p>
        </p:txBody>
      </p:sp>
      <p:sp>
        <p:nvSpPr>
          <p:cNvPr id="6" name="Footer Placeholder 4"/>
          <p:cNvSpPr txBox="1">
            <a:spLocks noGrp="1"/>
          </p:cNvSpPr>
          <p:nvPr>
            <p:ph type="ftr" sz="quarter" idx="11"/>
          </p:nvPr>
        </p:nvSpPr>
        <p:spPr>
          <a:ln/>
        </p:spPr>
        <p:txBody>
          <a:bodyPr/>
          <a:lstStyle>
            <a:lvl1pPr>
              <a:defRPr/>
            </a:lvl1pPr>
          </a:lstStyle>
          <a:p>
            <a:pPr>
              <a:defRPr/>
            </a:pPr>
            <a:endParaRPr lang="en-US"/>
          </a:p>
        </p:txBody>
      </p:sp>
      <p:sp>
        <p:nvSpPr>
          <p:cNvPr id="7" name="Slide Number Placeholder 5"/>
          <p:cNvSpPr txBox="1">
            <a:spLocks noGrp="1"/>
          </p:cNvSpPr>
          <p:nvPr>
            <p:ph type="sldNum" sz="quarter" idx="12"/>
          </p:nvPr>
        </p:nvSpPr>
        <p:spPr>
          <a:ln/>
        </p:spPr>
        <p:txBody>
          <a:bodyPr/>
          <a:lstStyle>
            <a:lvl1pPr>
              <a:defRPr/>
            </a:lvl1pPr>
          </a:lstStyle>
          <a:p>
            <a:pPr>
              <a:defRPr/>
            </a:pPr>
            <a:fld id="{6BCB2A6F-84A6-4312-BDDB-053BDAF87E59}" type="slidenum">
              <a:rPr lang="en-US"/>
              <a:pPr>
                <a:defRPr/>
              </a:pPr>
              <a:t>‹#›</a:t>
            </a:fld>
            <a:endParaRPr lang="en-US" dirty="0"/>
          </a:p>
        </p:txBody>
      </p:sp>
    </p:spTree>
    <p:extLst>
      <p:ext uri="{BB962C8B-B14F-4D97-AF65-F5344CB8AC3E}">
        <p14:creationId xmlns:p14="http://schemas.microsoft.com/office/powerpoint/2010/main" val="26944007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fld id="{21AF08D9-01C5-4878-B850-D0505CA50975}" type="datetime1">
              <a:rPr lang="en-US" smtClean="0"/>
              <a:t>7/30/2015</a:t>
            </a:fld>
            <a:endParaRPr lang="en-US" dirty="0"/>
          </a:p>
        </p:txBody>
      </p:sp>
      <p:sp>
        <p:nvSpPr>
          <p:cNvPr id="8" name="Footer Placeholder 4"/>
          <p:cNvSpPr txBox="1">
            <a:spLocks noGrp="1"/>
          </p:cNvSpPr>
          <p:nvPr>
            <p:ph type="ftr" sz="quarter" idx="11"/>
          </p:nvPr>
        </p:nvSpPr>
        <p:spPr>
          <a:ln/>
        </p:spPr>
        <p:txBody>
          <a:bodyPr/>
          <a:lstStyle>
            <a:lvl1pPr>
              <a:defRPr/>
            </a:lvl1pPr>
          </a:lstStyle>
          <a:p>
            <a:pPr>
              <a:defRPr/>
            </a:pPr>
            <a:endParaRPr lang="en-US"/>
          </a:p>
        </p:txBody>
      </p:sp>
      <p:sp>
        <p:nvSpPr>
          <p:cNvPr id="9" name="Slide Number Placeholder 5"/>
          <p:cNvSpPr txBox="1">
            <a:spLocks noGrp="1"/>
          </p:cNvSpPr>
          <p:nvPr>
            <p:ph type="sldNum" sz="quarter" idx="12"/>
          </p:nvPr>
        </p:nvSpPr>
        <p:spPr>
          <a:ln/>
        </p:spPr>
        <p:txBody>
          <a:bodyPr/>
          <a:lstStyle>
            <a:lvl1pPr>
              <a:defRPr/>
            </a:lvl1pPr>
          </a:lstStyle>
          <a:p>
            <a:pPr>
              <a:defRPr/>
            </a:pPr>
            <a:fld id="{F67002F4-C4F6-4FA0-9E49-3E73455D186C}" type="slidenum">
              <a:rPr lang="en-US"/>
              <a:pPr>
                <a:defRPr/>
              </a:pPr>
              <a:t>‹#›</a:t>
            </a:fld>
            <a:endParaRPr lang="en-US" dirty="0"/>
          </a:p>
        </p:txBody>
      </p:sp>
    </p:spTree>
    <p:extLst>
      <p:ext uri="{BB962C8B-B14F-4D97-AF65-F5344CB8AC3E}">
        <p14:creationId xmlns:p14="http://schemas.microsoft.com/office/powerpoint/2010/main" val="27152491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fld id="{EAF27379-E785-4B18-9503-68842EAF0C33}" type="datetime1">
              <a:rPr lang="en-US" smtClean="0"/>
              <a:t>7/30/2015</a:t>
            </a:fld>
            <a:endParaRPr lang="en-US" dirty="0"/>
          </a:p>
        </p:txBody>
      </p:sp>
      <p:sp>
        <p:nvSpPr>
          <p:cNvPr id="4" name="Footer Placeholder 4"/>
          <p:cNvSpPr txBox="1">
            <a:spLocks noGrp="1"/>
          </p:cNvSpPr>
          <p:nvPr>
            <p:ph type="ftr" sz="quarter" idx="11"/>
          </p:nvPr>
        </p:nvSpPr>
        <p:spPr>
          <a:ln/>
        </p:spPr>
        <p:txBody>
          <a:bodyPr/>
          <a:lstStyle>
            <a:lvl1pPr>
              <a:defRPr/>
            </a:lvl1pPr>
          </a:lstStyle>
          <a:p>
            <a:pPr>
              <a:defRPr/>
            </a:pPr>
            <a:endParaRPr lang="en-US"/>
          </a:p>
        </p:txBody>
      </p:sp>
      <p:sp>
        <p:nvSpPr>
          <p:cNvPr id="5" name="Slide Number Placeholder 5"/>
          <p:cNvSpPr txBox="1">
            <a:spLocks noGrp="1"/>
          </p:cNvSpPr>
          <p:nvPr>
            <p:ph type="sldNum" sz="quarter" idx="12"/>
          </p:nvPr>
        </p:nvSpPr>
        <p:spPr>
          <a:ln/>
        </p:spPr>
        <p:txBody>
          <a:bodyPr/>
          <a:lstStyle>
            <a:lvl1pPr>
              <a:defRPr/>
            </a:lvl1pPr>
          </a:lstStyle>
          <a:p>
            <a:pPr>
              <a:defRPr/>
            </a:pPr>
            <a:fld id="{E0FC4635-8945-4D08-B5E5-3FDB71EAC02B}" type="slidenum">
              <a:rPr lang="en-US"/>
              <a:pPr>
                <a:defRPr/>
              </a:pPr>
              <a:t>‹#›</a:t>
            </a:fld>
            <a:endParaRPr lang="en-US" dirty="0"/>
          </a:p>
        </p:txBody>
      </p:sp>
    </p:spTree>
    <p:extLst>
      <p:ext uri="{BB962C8B-B14F-4D97-AF65-F5344CB8AC3E}">
        <p14:creationId xmlns:p14="http://schemas.microsoft.com/office/powerpoint/2010/main" val="42247489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a:defRPr/>
            </a:pPr>
            <a:fld id="{69BBBE07-70B9-48C1-823B-B347E0CA9993}" type="datetime1">
              <a:rPr lang="en-US" smtClean="0"/>
              <a:t>7/30/2015</a:t>
            </a:fld>
            <a:endParaRPr lang="en-US" dirty="0"/>
          </a:p>
        </p:txBody>
      </p:sp>
      <p:sp>
        <p:nvSpPr>
          <p:cNvPr id="3" name="Footer Placeholder 4"/>
          <p:cNvSpPr txBox="1">
            <a:spLocks noGrp="1"/>
          </p:cNvSpPr>
          <p:nvPr>
            <p:ph type="ftr" sz="quarter" idx="11"/>
          </p:nvPr>
        </p:nvSpPr>
        <p:spPr>
          <a:ln/>
        </p:spPr>
        <p:txBody>
          <a:bodyPr/>
          <a:lstStyle>
            <a:lvl1pPr>
              <a:defRPr/>
            </a:lvl1pPr>
          </a:lstStyle>
          <a:p>
            <a:pPr>
              <a:defRPr/>
            </a:pPr>
            <a:endParaRPr lang="en-US"/>
          </a:p>
        </p:txBody>
      </p:sp>
      <p:sp>
        <p:nvSpPr>
          <p:cNvPr id="4" name="Slide Number Placeholder 5"/>
          <p:cNvSpPr txBox="1">
            <a:spLocks noGrp="1"/>
          </p:cNvSpPr>
          <p:nvPr>
            <p:ph type="sldNum" sz="quarter" idx="12"/>
          </p:nvPr>
        </p:nvSpPr>
        <p:spPr>
          <a:ln/>
        </p:spPr>
        <p:txBody>
          <a:bodyPr/>
          <a:lstStyle>
            <a:lvl1pPr>
              <a:defRPr/>
            </a:lvl1pPr>
          </a:lstStyle>
          <a:p>
            <a:pPr>
              <a:defRPr/>
            </a:pPr>
            <a:fld id="{2F2AC1AC-7709-4947-B32D-3C6206E49BF2}" type="slidenum">
              <a:rPr lang="en-US"/>
              <a:pPr>
                <a:defRPr/>
              </a:pPr>
              <a:t>‹#›</a:t>
            </a:fld>
            <a:endParaRPr lang="en-US" dirty="0"/>
          </a:p>
        </p:txBody>
      </p:sp>
    </p:spTree>
    <p:extLst>
      <p:ext uri="{BB962C8B-B14F-4D97-AF65-F5344CB8AC3E}">
        <p14:creationId xmlns:p14="http://schemas.microsoft.com/office/powerpoint/2010/main" val="141082695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9161EDCB-9226-4D33-ACC1-486DB48C4CB6}" type="datetime1">
              <a:rPr lang="en-US" smtClean="0"/>
              <a:t>7/30/2015</a:t>
            </a:fld>
            <a:endParaRPr lang="en-US" dirty="0"/>
          </a:p>
        </p:txBody>
      </p:sp>
      <p:sp>
        <p:nvSpPr>
          <p:cNvPr id="6" name="Footer Placeholder 4"/>
          <p:cNvSpPr txBox="1">
            <a:spLocks noGrp="1"/>
          </p:cNvSpPr>
          <p:nvPr>
            <p:ph type="ftr" sz="quarter" idx="11"/>
          </p:nvPr>
        </p:nvSpPr>
        <p:spPr>
          <a:ln/>
        </p:spPr>
        <p:txBody>
          <a:bodyPr/>
          <a:lstStyle>
            <a:lvl1pPr>
              <a:defRPr/>
            </a:lvl1pPr>
          </a:lstStyle>
          <a:p>
            <a:pPr>
              <a:defRPr/>
            </a:pPr>
            <a:endParaRPr lang="en-US"/>
          </a:p>
        </p:txBody>
      </p:sp>
      <p:sp>
        <p:nvSpPr>
          <p:cNvPr id="7" name="Slide Number Placeholder 5"/>
          <p:cNvSpPr txBox="1">
            <a:spLocks noGrp="1"/>
          </p:cNvSpPr>
          <p:nvPr>
            <p:ph type="sldNum" sz="quarter" idx="12"/>
          </p:nvPr>
        </p:nvSpPr>
        <p:spPr>
          <a:ln/>
        </p:spPr>
        <p:txBody>
          <a:bodyPr/>
          <a:lstStyle>
            <a:lvl1pPr>
              <a:defRPr/>
            </a:lvl1pPr>
          </a:lstStyle>
          <a:p>
            <a:pPr>
              <a:defRPr/>
            </a:pPr>
            <a:fld id="{BB1EB647-18E4-48E6-8B68-6CA7A4ED5D06}" type="slidenum">
              <a:rPr lang="en-US"/>
              <a:pPr>
                <a:defRPr/>
              </a:pPr>
              <a:t>‹#›</a:t>
            </a:fld>
            <a:endParaRPr lang="en-US" dirty="0"/>
          </a:p>
        </p:txBody>
      </p:sp>
    </p:spTree>
    <p:extLst>
      <p:ext uri="{BB962C8B-B14F-4D97-AF65-F5344CB8AC3E}">
        <p14:creationId xmlns:p14="http://schemas.microsoft.com/office/powerpoint/2010/main" val="65189847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dirty="0" smtClean="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B53666E5-A712-4B84-A9BA-9F8C145EDFBE}" type="datetime1">
              <a:rPr lang="en-US" smtClean="0"/>
              <a:t>7/30/2015</a:t>
            </a:fld>
            <a:endParaRPr lang="en-US" dirty="0"/>
          </a:p>
        </p:txBody>
      </p:sp>
      <p:sp>
        <p:nvSpPr>
          <p:cNvPr id="6" name="Footer Placeholder 4"/>
          <p:cNvSpPr txBox="1">
            <a:spLocks noGrp="1"/>
          </p:cNvSpPr>
          <p:nvPr>
            <p:ph type="ftr" sz="quarter" idx="11"/>
          </p:nvPr>
        </p:nvSpPr>
        <p:spPr>
          <a:ln/>
        </p:spPr>
        <p:txBody>
          <a:bodyPr/>
          <a:lstStyle>
            <a:lvl1pPr>
              <a:defRPr/>
            </a:lvl1pPr>
          </a:lstStyle>
          <a:p>
            <a:pPr>
              <a:defRPr/>
            </a:pPr>
            <a:endParaRPr lang="en-US"/>
          </a:p>
        </p:txBody>
      </p:sp>
      <p:sp>
        <p:nvSpPr>
          <p:cNvPr id="7" name="Slide Number Placeholder 5"/>
          <p:cNvSpPr txBox="1">
            <a:spLocks noGrp="1"/>
          </p:cNvSpPr>
          <p:nvPr>
            <p:ph type="sldNum" sz="quarter" idx="12"/>
          </p:nvPr>
        </p:nvSpPr>
        <p:spPr>
          <a:ln/>
        </p:spPr>
        <p:txBody>
          <a:bodyPr/>
          <a:lstStyle>
            <a:lvl1pPr>
              <a:defRPr/>
            </a:lvl1pPr>
          </a:lstStyle>
          <a:p>
            <a:pPr>
              <a:defRPr/>
            </a:pPr>
            <a:fld id="{EACC9167-CADD-4924-B672-BCAEECAF0FD4}" type="slidenum">
              <a:rPr lang="en-US"/>
              <a:pPr>
                <a:defRPr/>
              </a:pPr>
              <a:t>‹#›</a:t>
            </a:fld>
            <a:endParaRPr lang="en-US" dirty="0"/>
          </a:p>
        </p:txBody>
      </p:sp>
    </p:spTree>
    <p:extLst>
      <p:ext uri="{BB962C8B-B14F-4D97-AF65-F5344CB8AC3E}">
        <p14:creationId xmlns:p14="http://schemas.microsoft.com/office/powerpoint/2010/main" val="10429046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9.jpeg"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1.jpe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r:link="rId14"/>
          <a:srcRect/>
          <a:stretch>
            <a:fillRect/>
          </a:stretch>
        </a:blipFill>
        <a:effectLst/>
      </p:bgPr>
    </p:bg>
    <p:spTree>
      <p:nvGrpSpPr>
        <p:cNvPr id="1" name=""/>
        <p:cNvGrpSpPr/>
        <p:nvPr/>
      </p:nvGrpSpPr>
      <p:grpSpPr>
        <a:xfrm>
          <a:off x="0" y="0"/>
          <a:ext cx="0" cy="0"/>
          <a:chOff x="0" y="0"/>
          <a:chExt cx="0" cy="0"/>
        </a:xfrm>
      </p:grpSpPr>
      <p:sp>
        <p:nvSpPr>
          <p:cNvPr id="1026" name="Title Placeholder 1"/>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txBox="1">
            <a:spLocks noGrp="1"/>
          </p:cNvSpPr>
          <p:nvPr>
            <p:ph type="dt" sz="half" idx="2"/>
          </p:nvPr>
        </p:nvSpPr>
        <p:spPr>
          <a:xfrm>
            <a:off x="457200" y="6356350"/>
            <a:ext cx="2133600" cy="365125"/>
          </a:xfrm>
          <a:prstGeom prst="rect">
            <a:avLst/>
          </a:prstGeom>
          <a:noFill/>
          <a:ln>
            <a:noFill/>
          </a:ln>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mn-cs"/>
              </a:defRPr>
            </a:lvl1pPr>
          </a:lstStyle>
          <a:p>
            <a:pPr defTabSz="914400" fontAlgn="base">
              <a:spcBef>
                <a:spcPct val="0"/>
              </a:spcBef>
              <a:spcAft>
                <a:spcPct val="0"/>
              </a:spcAft>
              <a:defRPr/>
            </a:pPr>
            <a:fld id="{174D733E-A3D2-42AE-9FF5-7C189D9371C2}" type="datetime1">
              <a:rPr lang="en-US" smtClean="0"/>
              <a:t>7/30/2015</a:t>
            </a:fld>
            <a:endParaRPr lang="en-US" dirty="0"/>
          </a:p>
        </p:txBody>
      </p:sp>
      <p:sp>
        <p:nvSpPr>
          <p:cNvPr id="5" name="Footer Placeholder 4"/>
          <p:cNvSpPr txBox="1">
            <a:spLocks noGrp="1"/>
          </p:cNvSpPr>
          <p:nvPr>
            <p:ph type="ftr" sz="quarter" idx="3"/>
          </p:nvPr>
        </p:nvSpPr>
        <p:spPr>
          <a:xfrm>
            <a:off x="3124200" y="6356350"/>
            <a:ext cx="2895600" cy="365125"/>
          </a:xfrm>
          <a:prstGeom prst="rect">
            <a:avLst/>
          </a:prstGeom>
          <a:noFill/>
          <a:ln>
            <a:noFill/>
          </a:ln>
        </p:spPr>
        <p:txBody>
          <a:bodyPr vert="horz" wrap="square" lIns="91440" tIns="45720" rIns="91440" bIns="45720" numCol="1" anchor="ctr" anchorCtr="1" compatLnSpc="1">
            <a:prstTxWarp prst="textNoShape">
              <a:avLst/>
            </a:prstTxWarp>
          </a:bodyPr>
          <a:lstStyle>
            <a:lvl1pPr algn="ctr">
              <a:defRPr sz="1200" dirty="0">
                <a:solidFill>
                  <a:srgbClr val="898989"/>
                </a:solidFill>
                <a:latin typeface="Calibri" pitchFamily="34" charset="0"/>
                <a:cs typeface="+mn-cs"/>
              </a:defRPr>
            </a:lvl1pPr>
          </a:lstStyle>
          <a:p>
            <a:pPr defTabSz="914400" fontAlgn="base">
              <a:spcBef>
                <a:spcPct val="0"/>
              </a:spcBef>
              <a:spcAft>
                <a:spcPct val="0"/>
              </a:spcAft>
              <a:defRPr/>
            </a:pPr>
            <a:endParaRPr lang="en-US"/>
          </a:p>
        </p:txBody>
      </p:sp>
      <p:sp>
        <p:nvSpPr>
          <p:cNvPr id="6" name="Slide Number Placeholder 5"/>
          <p:cNvSpPr txBox="1">
            <a:spLocks noGrp="1"/>
          </p:cNvSpPr>
          <p:nvPr>
            <p:ph type="sldNum" sz="quarter" idx="4"/>
          </p:nvPr>
        </p:nvSpPr>
        <p:spPr>
          <a:xfrm>
            <a:off x="6553200" y="6356350"/>
            <a:ext cx="21336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mn-cs"/>
              </a:defRPr>
            </a:lvl1pPr>
          </a:lstStyle>
          <a:p>
            <a:pPr defTabSz="914400" fontAlgn="base">
              <a:spcBef>
                <a:spcPct val="0"/>
              </a:spcBef>
              <a:spcAft>
                <a:spcPct val="0"/>
              </a:spcAft>
              <a:defRPr/>
            </a:pPr>
            <a:fld id="{41F8E9A1-57DE-41A5-9C33-5A0993372151}" type="slidenum">
              <a:rPr lang="en-US"/>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4266172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defTabSz="457200" rtl="0" eaLnBrk="0" fontAlgn="base" hangingPunct="0">
        <a:spcBef>
          <a:spcPct val="0"/>
        </a:spcBef>
        <a:spcAft>
          <a:spcPct val="0"/>
        </a:spcAft>
        <a:defRPr lang="en-US" sz="4400" kern="1200">
          <a:solidFill>
            <a:srgbClr val="595959"/>
          </a:solidFill>
          <a:latin typeface="Times New Roman"/>
          <a:cs typeface="Times New Roman"/>
        </a:defRPr>
      </a:lvl1pPr>
      <a:lvl2pPr algn="l" defTabSz="457200" rtl="0" eaLnBrk="0" fontAlgn="base" hangingPunct="0">
        <a:spcBef>
          <a:spcPct val="0"/>
        </a:spcBef>
        <a:spcAft>
          <a:spcPct val="0"/>
        </a:spcAft>
        <a:defRPr sz="4400">
          <a:solidFill>
            <a:srgbClr val="595959"/>
          </a:solidFill>
          <a:latin typeface="Times New Roman" pitchFamily="18" charset="0"/>
          <a:cs typeface="Times New Roman" pitchFamily="18" charset="0"/>
        </a:defRPr>
      </a:lvl2pPr>
      <a:lvl3pPr algn="l" defTabSz="457200" rtl="0" eaLnBrk="0" fontAlgn="base" hangingPunct="0">
        <a:spcBef>
          <a:spcPct val="0"/>
        </a:spcBef>
        <a:spcAft>
          <a:spcPct val="0"/>
        </a:spcAft>
        <a:defRPr sz="4400">
          <a:solidFill>
            <a:srgbClr val="595959"/>
          </a:solidFill>
          <a:latin typeface="Times New Roman" pitchFamily="18" charset="0"/>
          <a:cs typeface="Times New Roman" pitchFamily="18" charset="0"/>
        </a:defRPr>
      </a:lvl3pPr>
      <a:lvl4pPr algn="l" defTabSz="457200" rtl="0" eaLnBrk="0" fontAlgn="base" hangingPunct="0">
        <a:spcBef>
          <a:spcPct val="0"/>
        </a:spcBef>
        <a:spcAft>
          <a:spcPct val="0"/>
        </a:spcAft>
        <a:defRPr sz="4400">
          <a:solidFill>
            <a:srgbClr val="595959"/>
          </a:solidFill>
          <a:latin typeface="Times New Roman" pitchFamily="18" charset="0"/>
          <a:cs typeface="Times New Roman" pitchFamily="18" charset="0"/>
        </a:defRPr>
      </a:lvl4pPr>
      <a:lvl5pPr algn="l" defTabSz="457200" rtl="0" eaLnBrk="0" fontAlgn="base" hangingPunct="0">
        <a:spcBef>
          <a:spcPct val="0"/>
        </a:spcBef>
        <a:spcAft>
          <a:spcPct val="0"/>
        </a:spcAft>
        <a:defRPr sz="4400">
          <a:solidFill>
            <a:srgbClr val="595959"/>
          </a:solidFill>
          <a:latin typeface="Times New Roman" pitchFamily="18" charset="0"/>
          <a:cs typeface="Times New Roman" pitchFamily="18" charset="0"/>
        </a:defRPr>
      </a:lvl5pPr>
      <a:lvl6pPr marL="457200" algn="l" defTabSz="457200" rtl="0" eaLnBrk="0" fontAlgn="base">
        <a:spcBef>
          <a:spcPct val="0"/>
        </a:spcBef>
        <a:spcAft>
          <a:spcPct val="0"/>
        </a:spcAft>
        <a:defRPr sz="4400">
          <a:solidFill>
            <a:srgbClr val="595959"/>
          </a:solidFill>
          <a:latin typeface="Times New Roman" pitchFamily="18" charset="0"/>
          <a:cs typeface="Times New Roman" pitchFamily="18" charset="0"/>
        </a:defRPr>
      </a:lvl6pPr>
      <a:lvl7pPr marL="914400" algn="l" defTabSz="457200" rtl="0" eaLnBrk="0" fontAlgn="base">
        <a:spcBef>
          <a:spcPct val="0"/>
        </a:spcBef>
        <a:spcAft>
          <a:spcPct val="0"/>
        </a:spcAft>
        <a:defRPr sz="4400">
          <a:solidFill>
            <a:srgbClr val="595959"/>
          </a:solidFill>
          <a:latin typeface="Times New Roman" pitchFamily="18" charset="0"/>
          <a:cs typeface="Times New Roman" pitchFamily="18" charset="0"/>
        </a:defRPr>
      </a:lvl7pPr>
      <a:lvl8pPr marL="1371600" algn="l" defTabSz="457200" rtl="0" eaLnBrk="0" fontAlgn="base">
        <a:spcBef>
          <a:spcPct val="0"/>
        </a:spcBef>
        <a:spcAft>
          <a:spcPct val="0"/>
        </a:spcAft>
        <a:defRPr sz="4400">
          <a:solidFill>
            <a:srgbClr val="595959"/>
          </a:solidFill>
          <a:latin typeface="Times New Roman" pitchFamily="18" charset="0"/>
          <a:cs typeface="Times New Roman" pitchFamily="18" charset="0"/>
        </a:defRPr>
      </a:lvl8pPr>
      <a:lvl9pPr marL="1828800" algn="l" defTabSz="457200" rtl="0" eaLnBrk="0" fontAlgn="base">
        <a:spcBef>
          <a:spcPct val="0"/>
        </a:spcBef>
        <a:spcAft>
          <a:spcPct val="0"/>
        </a:spcAft>
        <a:defRPr sz="4400">
          <a:solidFill>
            <a:srgbClr val="595959"/>
          </a:solidFill>
          <a:latin typeface="Times New Roman" pitchFamily="18" charset="0"/>
          <a:cs typeface="Times New Roman" pitchFamily="18" charset="0"/>
        </a:defRPr>
      </a:lvl9pPr>
    </p:titleStyle>
    <p:bodyStyle>
      <a:lvl1pPr marL="342900" indent="-342900" algn="l" defTabSz="457200" rtl="0" eaLnBrk="0" fontAlgn="base" hangingPunct="0">
        <a:spcBef>
          <a:spcPts val="800"/>
        </a:spcBef>
        <a:spcAft>
          <a:spcPct val="0"/>
        </a:spcAft>
        <a:buSzPct val="100000"/>
        <a:buFont typeface="Arial" charset="0"/>
        <a:buChar char="•"/>
        <a:defRPr lang="en-US" sz="3200" kern="1200">
          <a:solidFill>
            <a:srgbClr val="000000"/>
          </a:solidFill>
          <a:latin typeface="Times New Roman"/>
          <a:cs typeface="Times New Roman"/>
        </a:defRPr>
      </a:lvl1pPr>
      <a:lvl2pPr marL="742950" lvl="1" indent="-285750" algn="l" defTabSz="457200" rtl="0" eaLnBrk="0" fontAlgn="base" hangingPunct="0">
        <a:spcBef>
          <a:spcPts val="700"/>
        </a:spcBef>
        <a:spcAft>
          <a:spcPct val="0"/>
        </a:spcAft>
        <a:buSzPct val="100000"/>
        <a:buFont typeface="Arial" charset="0"/>
        <a:buChar char="–"/>
        <a:defRPr lang="en-US" sz="2800" kern="1200">
          <a:solidFill>
            <a:srgbClr val="000000"/>
          </a:solidFill>
          <a:latin typeface="Times New Roman"/>
          <a:cs typeface="Times New Roman"/>
        </a:defRPr>
      </a:lvl2pPr>
      <a:lvl3pPr marL="1143000" lvl="2" indent="-228600" algn="l" defTabSz="457200" rtl="0" eaLnBrk="0" fontAlgn="base" hangingPunct="0">
        <a:spcBef>
          <a:spcPts val="600"/>
        </a:spcBef>
        <a:spcAft>
          <a:spcPct val="0"/>
        </a:spcAft>
        <a:buSzPct val="100000"/>
        <a:buFont typeface="Arial" charset="0"/>
        <a:buChar char="•"/>
        <a:defRPr lang="en-US" sz="2400" kern="1200">
          <a:solidFill>
            <a:srgbClr val="000000"/>
          </a:solidFill>
          <a:latin typeface="Times New Roman"/>
          <a:cs typeface="Times New Roman"/>
        </a:defRPr>
      </a:lvl3pPr>
      <a:lvl4pPr marL="1600200" lvl="3" indent="-228600" algn="l" defTabSz="457200" rtl="0" eaLnBrk="0" fontAlgn="base" hangingPunct="0">
        <a:spcBef>
          <a:spcPts val="500"/>
        </a:spcBef>
        <a:spcAft>
          <a:spcPct val="0"/>
        </a:spcAft>
        <a:buSzPct val="100000"/>
        <a:buFont typeface="Arial" charset="0"/>
        <a:buChar char="–"/>
        <a:defRPr lang="en-US" sz="2000" kern="1200">
          <a:solidFill>
            <a:srgbClr val="000000"/>
          </a:solidFill>
          <a:latin typeface="Times New Roman"/>
          <a:cs typeface="Times New Roman"/>
        </a:defRPr>
      </a:lvl4pPr>
      <a:lvl5pPr marL="2057400" lvl="4" indent="-228600" algn="l" defTabSz="457200" rtl="0" eaLnBrk="0" fontAlgn="base" hangingPunct="0">
        <a:spcBef>
          <a:spcPts val="500"/>
        </a:spcBef>
        <a:spcAft>
          <a:spcPct val="0"/>
        </a:spcAft>
        <a:buSzPct val="100000"/>
        <a:buFont typeface="Arial" charset="0"/>
        <a:buChar char="»"/>
        <a:defRPr lang="en-US" sz="2000" kern="1200">
          <a:solidFill>
            <a:srgbClr val="000000"/>
          </a:solidFill>
          <a:latin typeface="Times New Roman"/>
          <a:cs typeface="Times New Roman"/>
        </a:defRPr>
      </a:lvl5pPr>
      <a:lvl6pPr marL="2514600" indent="-228600" algn="l" defTabSz="457200" rtl="0" eaLnBrk="0" fontAlgn="base">
        <a:spcBef>
          <a:spcPts val="500"/>
        </a:spcBef>
        <a:spcAft>
          <a:spcPct val="0"/>
        </a:spcAft>
        <a:buSzPct val="100000"/>
        <a:buFont typeface="Arial" charset="0"/>
        <a:buChar char="»"/>
        <a:defRPr lang="en-US" sz="2000" kern="1200">
          <a:solidFill>
            <a:srgbClr val="000000"/>
          </a:solidFill>
          <a:latin typeface="Times New Roman"/>
          <a:cs typeface="Times New Roman"/>
        </a:defRPr>
      </a:lvl6pPr>
      <a:lvl7pPr marL="2971800" indent="-228600" algn="l" defTabSz="457200" rtl="0" eaLnBrk="0" fontAlgn="base">
        <a:spcBef>
          <a:spcPts val="500"/>
        </a:spcBef>
        <a:spcAft>
          <a:spcPct val="0"/>
        </a:spcAft>
        <a:buSzPct val="100000"/>
        <a:buFont typeface="Arial" charset="0"/>
        <a:buChar char="»"/>
        <a:defRPr lang="en-US" sz="2000" kern="1200">
          <a:solidFill>
            <a:srgbClr val="000000"/>
          </a:solidFill>
          <a:latin typeface="Times New Roman"/>
          <a:cs typeface="Times New Roman"/>
        </a:defRPr>
      </a:lvl7pPr>
      <a:lvl8pPr marL="3429000" indent="-228600" algn="l" defTabSz="457200" rtl="0" eaLnBrk="0" fontAlgn="base">
        <a:spcBef>
          <a:spcPts val="500"/>
        </a:spcBef>
        <a:spcAft>
          <a:spcPct val="0"/>
        </a:spcAft>
        <a:buSzPct val="100000"/>
        <a:buFont typeface="Arial" charset="0"/>
        <a:buChar char="»"/>
        <a:defRPr lang="en-US" sz="2000" kern="1200">
          <a:solidFill>
            <a:srgbClr val="000000"/>
          </a:solidFill>
          <a:latin typeface="Times New Roman"/>
          <a:cs typeface="Times New Roman"/>
        </a:defRPr>
      </a:lvl8pPr>
      <a:lvl9pPr marL="3886200" indent="-228600" algn="l" defTabSz="457200" rtl="0" eaLnBrk="0" fontAlgn="base">
        <a:spcBef>
          <a:spcPts val="500"/>
        </a:spcBef>
        <a:spcAft>
          <a:spcPct val="0"/>
        </a:spcAft>
        <a:buSzPct val="100000"/>
        <a:buFont typeface="Arial" charset="0"/>
        <a:buChar char="»"/>
        <a:defRPr lang="en-US" sz="2000" kern="1200">
          <a:solidFill>
            <a:srgbClr val="000000"/>
          </a:solidFill>
          <a:latin typeface="Times New Roman"/>
          <a:cs typeface="Times New Roman"/>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r:link="rId14" cstate="print"/>
          <a:srcRect/>
          <a:stretch>
            <a:fillRect/>
          </a:stretch>
        </a:blipFill>
        <a:effectLst/>
      </p:bgPr>
    </p:bg>
    <p:spTree>
      <p:nvGrpSpPr>
        <p:cNvPr id="1" name=""/>
        <p:cNvGrpSpPr/>
        <p:nvPr/>
      </p:nvGrpSpPr>
      <p:grpSpPr>
        <a:xfrm>
          <a:off x="0" y="0"/>
          <a:ext cx="0" cy="0"/>
          <a:chOff x="0" y="0"/>
          <a:chExt cx="0" cy="0"/>
        </a:xfrm>
      </p:grpSpPr>
      <p:sp>
        <p:nvSpPr>
          <p:cNvPr id="3074" name="Title Placeholder 1"/>
          <p:cNvSpPr txBox="1">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txBox="1">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txBox="1">
            <a:spLocks noGrp="1"/>
          </p:cNvSpPr>
          <p:nvPr>
            <p:ph type="dt" sz="half" idx="2"/>
          </p:nvPr>
        </p:nvSpPr>
        <p:spPr>
          <a:xfrm>
            <a:off x="457200" y="6356350"/>
            <a:ext cx="2133600" cy="365125"/>
          </a:xfrm>
          <a:prstGeom prst="rect">
            <a:avLst/>
          </a:prstGeom>
          <a:noFill/>
          <a:ln>
            <a:noFill/>
          </a:ln>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914400" fontAlgn="base">
              <a:spcBef>
                <a:spcPct val="0"/>
              </a:spcBef>
              <a:spcAft>
                <a:spcPct val="0"/>
              </a:spcAft>
              <a:defRPr/>
            </a:pPr>
            <a:fld id="{467665B6-886C-4492-A538-36511ED775D5}" type="datetime1">
              <a:rPr lang="en-US" smtClean="0"/>
              <a:t>7/30/2015</a:t>
            </a:fld>
            <a:endParaRPr lang="en-US"/>
          </a:p>
        </p:txBody>
      </p:sp>
      <p:sp>
        <p:nvSpPr>
          <p:cNvPr id="5" name="Footer Placeholder 4"/>
          <p:cNvSpPr txBox="1">
            <a:spLocks noGrp="1"/>
          </p:cNvSpPr>
          <p:nvPr>
            <p:ph type="ftr" sz="quarter" idx="3"/>
          </p:nvPr>
        </p:nvSpPr>
        <p:spPr>
          <a:xfrm>
            <a:off x="3124200" y="6356350"/>
            <a:ext cx="2895600" cy="365125"/>
          </a:xfrm>
          <a:prstGeom prst="rect">
            <a:avLst/>
          </a:prstGeom>
          <a:noFill/>
          <a:ln>
            <a:noFill/>
          </a:ln>
        </p:spPr>
        <p:txBody>
          <a:bodyPr vert="horz" wrap="square" lIns="91440" tIns="45720" rIns="91440" bIns="45720" numCol="1" anchor="ctr" anchorCtr="1" compatLnSpc="1">
            <a:prstTxWarp prst="textNoShape">
              <a:avLst/>
            </a:prstTxWarp>
          </a:bodyPr>
          <a:lstStyle>
            <a:lvl1pPr algn="ctr">
              <a:defRPr sz="1200">
                <a:solidFill>
                  <a:srgbClr val="898989"/>
                </a:solidFill>
                <a:latin typeface="Calibri" pitchFamily="34" charset="0"/>
              </a:defRPr>
            </a:lvl1pPr>
          </a:lstStyle>
          <a:p>
            <a:pPr defTabSz="914400" fontAlgn="base">
              <a:spcBef>
                <a:spcPct val="0"/>
              </a:spcBef>
              <a:spcAft>
                <a:spcPct val="0"/>
              </a:spcAft>
              <a:defRPr/>
            </a:pPr>
            <a:endParaRPr lang="en-US"/>
          </a:p>
        </p:txBody>
      </p:sp>
      <p:sp>
        <p:nvSpPr>
          <p:cNvPr id="6" name="Slide Number Placeholder 5"/>
          <p:cNvSpPr txBox="1">
            <a:spLocks noGrp="1"/>
          </p:cNvSpPr>
          <p:nvPr>
            <p:ph type="sldNum" sz="quarter" idx="4"/>
          </p:nvPr>
        </p:nvSpPr>
        <p:spPr>
          <a:xfrm>
            <a:off x="6553200" y="6356350"/>
            <a:ext cx="21336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200">
                <a:solidFill>
                  <a:srgbClr val="BFBFBF"/>
                </a:solidFill>
                <a:latin typeface="Calibri" pitchFamily="34" charset="0"/>
              </a:defRPr>
            </a:lvl1pPr>
          </a:lstStyle>
          <a:p>
            <a:pPr defTabSz="914400" fontAlgn="base">
              <a:spcBef>
                <a:spcPct val="0"/>
              </a:spcBef>
              <a:spcAft>
                <a:spcPct val="0"/>
              </a:spcAft>
              <a:defRPr/>
            </a:pPr>
            <a:fld id="{4F50C971-8892-4C27-BAEB-8D12DB2ADF5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313528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l" defTabSz="457200" rtl="0" eaLnBrk="0" fontAlgn="base" hangingPunct="0">
        <a:spcBef>
          <a:spcPct val="0"/>
        </a:spcBef>
        <a:spcAft>
          <a:spcPct val="0"/>
        </a:spcAft>
        <a:defRPr lang="en-US" sz="4400" kern="1200">
          <a:solidFill>
            <a:srgbClr val="595959"/>
          </a:solidFill>
          <a:latin typeface="Times New Roman"/>
          <a:cs typeface="Times New Roman"/>
        </a:defRPr>
      </a:lvl1pPr>
      <a:lvl2pPr algn="l" defTabSz="457200" rtl="0" eaLnBrk="0" fontAlgn="base" hangingPunct="0">
        <a:spcBef>
          <a:spcPct val="0"/>
        </a:spcBef>
        <a:spcAft>
          <a:spcPct val="0"/>
        </a:spcAft>
        <a:defRPr sz="4400">
          <a:solidFill>
            <a:srgbClr val="595959"/>
          </a:solidFill>
          <a:latin typeface="Times New Roman" pitchFamily="18" charset="0"/>
          <a:cs typeface="Times New Roman" pitchFamily="18" charset="0"/>
        </a:defRPr>
      </a:lvl2pPr>
      <a:lvl3pPr algn="l" defTabSz="457200" rtl="0" eaLnBrk="0" fontAlgn="base" hangingPunct="0">
        <a:spcBef>
          <a:spcPct val="0"/>
        </a:spcBef>
        <a:spcAft>
          <a:spcPct val="0"/>
        </a:spcAft>
        <a:defRPr sz="4400">
          <a:solidFill>
            <a:srgbClr val="595959"/>
          </a:solidFill>
          <a:latin typeface="Times New Roman" pitchFamily="18" charset="0"/>
          <a:cs typeface="Times New Roman" pitchFamily="18" charset="0"/>
        </a:defRPr>
      </a:lvl3pPr>
      <a:lvl4pPr algn="l" defTabSz="457200" rtl="0" eaLnBrk="0" fontAlgn="base" hangingPunct="0">
        <a:spcBef>
          <a:spcPct val="0"/>
        </a:spcBef>
        <a:spcAft>
          <a:spcPct val="0"/>
        </a:spcAft>
        <a:defRPr sz="4400">
          <a:solidFill>
            <a:srgbClr val="595959"/>
          </a:solidFill>
          <a:latin typeface="Times New Roman" pitchFamily="18" charset="0"/>
          <a:cs typeface="Times New Roman" pitchFamily="18" charset="0"/>
        </a:defRPr>
      </a:lvl4pPr>
      <a:lvl5pPr algn="l" defTabSz="457200" rtl="0" eaLnBrk="0" fontAlgn="base" hangingPunct="0">
        <a:spcBef>
          <a:spcPct val="0"/>
        </a:spcBef>
        <a:spcAft>
          <a:spcPct val="0"/>
        </a:spcAft>
        <a:defRPr sz="4400">
          <a:solidFill>
            <a:srgbClr val="595959"/>
          </a:solidFill>
          <a:latin typeface="Times New Roman" pitchFamily="18" charset="0"/>
          <a:cs typeface="Times New Roman" pitchFamily="18" charset="0"/>
        </a:defRPr>
      </a:lvl5pPr>
      <a:lvl6pPr marL="457200" algn="l" defTabSz="457200" rtl="0" eaLnBrk="0" fontAlgn="base">
        <a:spcBef>
          <a:spcPct val="0"/>
        </a:spcBef>
        <a:spcAft>
          <a:spcPct val="0"/>
        </a:spcAft>
        <a:defRPr sz="4400">
          <a:solidFill>
            <a:srgbClr val="595959"/>
          </a:solidFill>
          <a:latin typeface="Times New Roman" pitchFamily="18" charset="0"/>
          <a:cs typeface="Times New Roman" pitchFamily="18" charset="0"/>
        </a:defRPr>
      </a:lvl6pPr>
      <a:lvl7pPr marL="914400" algn="l" defTabSz="457200" rtl="0" eaLnBrk="0" fontAlgn="base">
        <a:spcBef>
          <a:spcPct val="0"/>
        </a:spcBef>
        <a:spcAft>
          <a:spcPct val="0"/>
        </a:spcAft>
        <a:defRPr sz="4400">
          <a:solidFill>
            <a:srgbClr val="595959"/>
          </a:solidFill>
          <a:latin typeface="Times New Roman" pitchFamily="18" charset="0"/>
          <a:cs typeface="Times New Roman" pitchFamily="18" charset="0"/>
        </a:defRPr>
      </a:lvl7pPr>
      <a:lvl8pPr marL="1371600" algn="l" defTabSz="457200" rtl="0" eaLnBrk="0" fontAlgn="base">
        <a:spcBef>
          <a:spcPct val="0"/>
        </a:spcBef>
        <a:spcAft>
          <a:spcPct val="0"/>
        </a:spcAft>
        <a:defRPr sz="4400">
          <a:solidFill>
            <a:srgbClr val="595959"/>
          </a:solidFill>
          <a:latin typeface="Times New Roman" pitchFamily="18" charset="0"/>
          <a:cs typeface="Times New Roman" pitchFamily="18" charset="0"/>
        </a:defRPr>
      </a:lvl8pPr>
      <a:lvl9pPr marL="1828800" algn="l" defTabSz="457200" rtl="0" eaLnBrk="0" fontAlgn="base">
        <a:spcBef>
          <a:spcPct val="0"/>
        </a:spcBef>
        <a:spcAft>
          <a:spcPct val="0"/>
        </a:spcAft>
        <a:defRPr sz="4400">
          <a:solidFill>
            <a:srgbClr val="595959"/>
          </a:solidFill>
          <a:latin typeface="Times New Roman" pitchFamily="18" charset="0"/>
          <a:cs typeface="Times New Roman" pitchFamily="18" charset="0"/>
        </a:defRPr>
      </a:lvl9pPr>
    </p:titleStyle>
    <p:bodyStyle>
      <a:lvl1pPr marL="342900" indent="-342900" algn="l" defTabSz="457200" rtl="0" eaLnBrk="0" fontAlgn="base" hangingPunct="0">
        <a:spcBef>
          <a:spcPts val="800"/>
        </a:spcBef>
        <a:spcAft>
          <a:spcPct val="0"/>
        </a:spcAft>
        <a:buSzPct val="100000"/>
        <a:buFont typeface="Arial" charset="0"/>
        <a:buChar char="•"/>
        <a:defRPr lang="en-US" sz="3200" kern="1200">
          <a:solidFill>
            <a:srgbClr val="000000"/>
          </a:solidFill>
          <a:latin typeface="Times New Roman"/>
          <a:cs typeface="Times New Roman"/>
        </a:defRPr>
      </a:lvl1pPr>
      <a:lvl2pPr marL="742950" lvl="1" indent="-285750" algn="l" defTabSz="457200" rtl="0" eaLnBrk="0" fontAlgn="base" hangingPunct="0">
        <a:spcBef>
          <a:spcPts val="700"/>
        </a:spcBef>
        <a:spcAft>
          <a:spcPct val="0"/>
        </a:spcAft>
        <a:buSzPct val="100000"/>
        <a:buFont typeface="Arial" charset="0"/>
        <a:buChar char="–"/>
        <a:defRPr lang="en-US" sz="2800" kern="1200">
          <a:solidFill>
            <a:srgbClr val="000000"/>
          </a:solidFill>
          <a:latin typeface="Times New Roman"/>
          <a:cs typeface="Times New Roman"/>
        </a:defRPr>
      </a:lvl2pPr>
      <a:lvl3pPr marL="1143000" lvl="2" indent="-228600" algn="l" defTabSz="457200" rtl="0" eaLnBrk="0" fontAlgn="base" hangingPunct="0">
        <a:spcBef>
          <a:spcPts val="600"/>
        </a:spcBef>
        <a:spcAft>
          <a:spcPct val="0"/>
        </a:spcAft>
        <a:buSzPct val="100000"/>
        <a:buFont typeface="Arial" charset="0"/>
        <a:buChar char="•"/>
        <a:defRPr lang="en-US" sz="2400" kern="1200">
          <a:solidFill>
            <a:srgbClr val="000000"/>
          </a:solidFill>
          <a:latin typeface="Times New Roman"/>
          <a:cs typeface="Times New Roman"/>
        </a:defRPr>
      </a:lvl3pPr>
      <a:lvl4pPr marL="1600200" lvl="3" indent="-228600" algn="l" defTabSz="457200" rtl="0" eaLnBrk="0" fontAlgn="base" hangingPunct="0">
        <a:spcBef>
          <a:spcPts val="500"/>
        </a:spcBef>
        <a:spcAft>
          <a:spcPct val="0"/>
        </a:spcAft>
        <a:buSzPct val="100000"/>
        <a:buFont typeface="Arial" charset="0"/>
        <a:buChar char="–"/>
        <a:defRPr lang="en-US" sz="2000" kern="1200">
          <a:solidFill>
            <a:srgbClr val="000000"/>
          </a:solidFill>
          <a:latin typeface="Times New Roman"/>
          <a:cs typeface="Times New Roman"/>
        </a:defRPr>
      </a:lvl4pPr>
      <a:lvl5pPr marL="2057400" lvl="4" indent="-228600" algn="l" defTabSz="457200" rtl="0" eaLnBrk="0" fontAlgn="base" hangingPunct="0">
        <a:spcBef>
          <a:spcPts val="500"/>
        </a:spcBef>
        <a:spcAft>
          <a:spcPct val="0"/>
        </a:spcAft>
        <a:buSzPct val="100000"/>
        <a:buFont typeface="Arial" charset="0"/>
        <a:buChar char="»"/>
        <a:defRPr lang="en-US" sz="2000" kern="1200">
          <a:solidFill>
            <a:srgbClr val="000000"/>
          </a:solidFill>
          <a:latin typeface="Times New Roman"/>
          <a:cs typeface="Times New Roman"/>
        </a:defRPr>
      </a:lvl5pPr>
      <a:lvl6pPr marL="2514600" indent="-228600" algn="l" defTabSz="457200" rtl="0" eaLnBrk="0" fontAlgn="base">
        <a:spcBef>
          <a:spcPts val="500"/>
        </a:spcBef>
        <a:spcAft>
          <a:spcPct val="0"/>
        </a:spcAft>
        <a:buSzPct val="100000"/>
        <a:buFont typeface="Arial" charset="0"/>
        <a:buChar char="»"/>
        <a:defRPr lang="en-US" sz="2000" kern="1200">
          <a:solidFill>
            <a:srgbClr val="000000"/>
          </a:solidFill>
          <a:latin typeface="Times New Roman"/>
          <a:cs typeface="Times New Roman"/>
        </a:defRPr>
      </a:lvl6pPr>
      <a:lvl7pPr marL="2971800" indent="-228600" algn="l" defTabSz="457200" rtl="0" eaLnBrk="0" fontAlgn="base">
        <a:spcBef>
          <a:spcPts val="500"/>
        </a:spcBef>
        <a:spcAft>
          <a:spcPct val="0"/>
        </a:spcAft>
        <a:buSzPct val="100000"/>
        <a:buFont typeface="Arial" charset="0"/>
        <a:buChar char="»"/>
        <a:defRPr lang="en-US" sz="2000" kern="1200">
          <a:solidFill>
            <a:srgbClr val="000000"/>
          </a:solidFill>
          <a:latin typeface="Times New Roman"/>
          <a:cs typeface="Times New Roman"/>
        </a:defRPr>
      </a:lvl7pPr>
      <a:lvl8pPr marL="3429000" indent="-228600" algn="l" defTabSz="457200" rtl="0" eaLnBrk="0" fontAlgn="base">
        <a:spcBef>
          <a:spcPts val="500"/>
        </a:spcBef>
        <a:spcAft>
          <a:spcPct val="0"/>
        </a:spcAft>
        <a:buSzPct val="100000"/>
        <a:buFont typeface="Arial" charset="0"/>
        <a:buChar char="»"/>
        <a:defRPr lang="en-US" sz="2000" kern="1200">
          <a:solidFill>
            <a:srgbClr val="000000"/>
          </a:solidFill>
          <a:latin typeface="Times New Roman"/>
          <a:cs typeface="Times New Roman"/>
        </a:defRPr>
      </a:lvl8pPr>
      <a:lvl9pPr marL="3886200" indent="-228600" algn="l" defTabSz="457200" rtl="0" eaLnBrk="0" fontAlgn="base">
        <a:spcBef>
          <a:spcPts val="500"/>
        </a:spcBef>
        <a:spcAft>
          <a:spcPct val="0"/>
        </a:spcAft>
        <a:buSzPct val="100000"/>
        <a:buFont typeface="Arial" charset="0"/>
        <a:buChar char="»"/>
        <a:defRPr lang="en-US" sz="2000" kern="1200">
          <a:solidFill>
            <a:srgbClr val="000000"/>
          </a:solidFill>
          <a:latin typeface="Times New Roman"/>
          <a:cs typeface="Times New Roman"/>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abcdinstitute.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youtube.com/watch?v=ejH9tPsgN_E"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3" descr="NRI-TEXT-LOCK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1054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p:txBody>
          <a:bodyPr/>
          <a:lstStyle/>
          <a:p>
            <a:r>
              <a:rPr lang="en-US" dirty="0" smtClean="0"/>
              <a:t/>
            </a:r>
            <a:br>
              <a:rPr lang="en-US" dirty="0" smtClean="0"/>
            </a:br>
            <a:r>
              <a:rPr lang="en-US" dirty="0"/>
              <a:t/>
            </a:r>
            <a:br>
              <a:rPr lang="en-US" dirty="0"/>
            </a:br>
            <a:endParaRPr lang="en-US" dirty="0"/>
          </a:p>
        </p:txBody>
      </p:sp>
      <p:sp>
        <p:nvSpPr>
          <p:cNvPr id="2" name="Subtitle 1"/>
          <p:cNvSpPr>
            <a:spLocks noGrp="1"/>
          </p:cNvSpPr>
          <p:nvPr>
            <p:ph type="subTitle" idx="1"/>
          </p:nvPr>
        </p:nvSpPr>
        <p:spPr>
          <a:xfrm>
            <a:off x="772160" y="2428240"/>
            <a:ext cx="7528560" cy="2921000"/>
          </a:xfrm>
        </p:spPr>
        <p:txBody>
          <a:bodyPr/>
          <a:lstStyle/>
          <a:p>
            <a:r>
              <a:rPr lang="en-US" sz="3600" dirty="0" smtClean="0">
                <a:solidFill>
                  <a:schemeClr val="accent1"/>
                </a:solidFill>
              </a:rPr>
              <a:t>Asset-Based Community Development</a:t>
            </a:r>
          </a:p>
          <a:p>
            <a:endParaRPr lang="en-US" dirty="0" smtClean="0">
              <a:solidFill>
                <a:schemeClr val="accent1"/>
              </a:solidFill>
            </a:endParaRPr>
          </a:p>
          <a:p>
            <a:r>
              <a:rPr lang="en-US" sz="2800" dirty="0" smtClean="0">
                <a:solidFill>
                  <a:schemeClr val="tx1"/>
                </a:solidFill>
              </a:rPr>
              <a:t>An Overview and Framework for Discussion for Habitat for Humanity Affiliate Boards of Directors </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pPr>
              <a:defRPr/>
            </a:pPr>
            <a:fld id="{F002F2AA-A593-4295-9F53-7C0E42C35700}" type="slidenum">
              <a:rPr lang="en-US" smtClean="0"/>
              <a:pPr>
                <a:defRPr/>
              </a:pPr>
              <a:t>1</a:t>
            </a:fld>
            <a:endParaRPr lang="en-US" dirty="0"/>
          </a:p>
        </p:txBody>
      </p:sp>
    </p:spTree>
    <p:extLst>
      <p:ext uri="{BB962C8B-B14F-4D97-AF65-F5344CB8AC3E}">
        <p14:creationId xmlns:p14="http://schemas.microsoft.com/office/powerpoint/2010/main" val="328993306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smtClean="0">
                <a:solidFill>
                  <a:schemeClr val="accent1"/>
                </a:solidFill>
              </a:rPr>
              <a:t>Neighborhood Assets: What’s Strong</a:t>
            </a:r>
            <a:endParaRPr lang="en-US" sz="4000" dirty="0">
              <a:solidFill>
                <a:schemeClr val="accent1"/>
              </a:solidFill>
            </a:endParaRPr>
          </a:p>
        </p:txBody>
      </p:sp>
      <p:sp>
        <p:nvSpPr>
          <p:cNvPr id="5" name="Slide Number Placeholder 4"/>
          <p:cNvSpPr>
            <a:spLocks noGrp="1"/>
          </p:cNvSpPr>
          <p:nvPr>
            <p:ph type="sldNum" sz="quarter" idx="12"/>
          </p:nvPr>
        </p:nvSpPr>
        <p:spPr/>
        <p:txBody>
          <a:bodyPr/>
          <a:lstStyle/>
          <a:p>
            <a:pPr>
              <a:defRPr/>
            </a:pPr>
            <a:fld id="{6BCB2A6F-84A6-4312-BDDB-053BDAF87E59}" type="slidenum">
              <a:rPr lang="en-US" smtClean="0"/>
              <a:pPr>
                <a:defRPr/>
              </a:pPr>
              <a:t>10</a:t>
            </a:fld>
            <a:endParaRPr lang="en-US" dirty="0"/>
          </a:p>
        </p:txBody>
      </p:sp>
      <p:sp>
        <p:nvSpPr>
          <p:cNvPr id="8" name="AutoShape 2" descr="data:image/jpeg;base64,/9j/4AAQSkZJRgABAQAAAQABAAD/2wCEAAkGBhQQEBMUEBQWFRUVGBYXFRgXGRUZGBQVGBQVFRgYFhcXJyYgGBkkGRQYIC8iIycpLiwsGB8zNTAqNSYrLSkBCQoKBQUFDQUFDSkYEhgpKSkpKSkpKSkpKSkpKSkpKSkpKSkpKSkpKSkpKSkpKSkpKSkpKSkpKSkpKSkpKSkpKf/AABEIAKEBOgMBIgACEQEDEQH/xAAbAAEAAgMBAQAAAAAAAAAAAAAABAYDBQgCAf/EAEwQAAEDAQQDCQwHBwMFAQEAAAECAxEABBIhMQUTQQYVIjJCUZLR0gcUFjVSU1RhdIGUsyMzVXGRk6E0NkNic7TTJHKyY4KDwfCxRP/EABQBAQAAAAAAAAAAAAAAAAAAAAD/xAAUEQEAAAAAAAAAAAAAAAAAAAAA/9oADAMBAAIRAxEAPwC3blNzOj06HstotFjs6yLM0txRYaUtRKASSSJUa3Fl3N6JcBIsdjF1SkEKYZSQpKrhGIx4WEjCm42wJtGg7G0skJXZWkmImC2nKQR+lT1bkmtiliVKUqNXCipxt3ilJAF5oYACZVMkk0EFW5nRAONlsIGABLdmgkzgPXhWTwT0Tj/pbDgSD9FZ8CACQcMwCDHrqUNyTURec4pTmnAFDiIEjABLhAGwADIV5G45kJSmVQm8Bg1JSQE3FG7K0hIAhUzdTMkAgINu3OaJZDZXY7JDqrqCGGSDgVTMRASCZ5gTkDXq0bmdFNrQldisab6VLCiywEXUqbSZUREy6gDnmp9q3KIc1cuOy2hKEm8lR4JkKJWlXCzB8oEhQUMKlW3QiHltLWpUtgAcXH6Vh6VYZ3rOjKNvuDSDc5ojWJbFksRKkFYIZs5F2UAYxt1iSOevS9zeh0kA2awCQSPorPkBJMxgIqWxuObRdCXHQEXbgls3SFMKJEpxk2dMzIxVEYQRuNaCboW4AU3CJRBTcLZkXYvEESqJN1MzFBjY3G6LXxLHYlZ8Vlg5ROQ2Xh+IrL4BaO9Asn5DPVWxsej7jjrm1xQMAmMEhMwclEATHMOaam0Gh8AtHegWT8hnqp4BaO9Asn5DPVW+pQaHwC0d6BZPyGeqoel9xNgQytSLFZUqEEEMtAg3hiCBhVqrX6e/Z3PuH/IUGs0tY7MytlAsrJLqlpH0TeBS2pzH3JIw2xUEv2MT9FZcM/okfzY5YjgLxGHBVzGtzp+xpcLRVIKCspIUpJBKCg8UieCo1pG9BMpulIKSkgpIWsFP1hgGZu/TOYZcM+qANP2VblxFns6jdWSQ03AuFqQZ2kPJI2RWGz6UsSktks2dJcShYSWUXvpEhaU4AgqhWQnbzVIsWhWmiVICpIUJK1qwIbB4x/6SPw9ZnEvc4wUBJSboCUgX18VLWqAMnHgYY/fmJoPO+Ni4P0NnAVeglkcnXSSIwT/p3MT5Ne1WyxgqGps3Bu3iWkBKbyygSoiJlJwr0dAM4YHCRx15K10jPI98O9L1CvJ3OslKgoKUF3Qu8tZvXV3xOPlE/jGVANusQMFuyjOZaSIgKJvSODghRxjKpjdlYUARZ7PB/wCigfoRNRhoJmSYVJIJVfXeJSCASZxMKOP3cwqVZbMlpCUIEJTkObEn/wDScMhkMqD73ix6NZ/ykdVfbfuZsjjlmDlls6gSskFpsidWdkeusk1Pf+tsv/f8qgieAWjvQLJ+Qz1U8AtHegWT8hnqrfUoND4BaO9Asn5DPVTwC0d6BZPyGeqo1gTamlAQtSFLHDIBWAZVdcQpV0xxS4jOUwMDWCwuaQbbQgICilDUFZGKgiz30OKmYxehWcpEzheDYeAWjvQLJ+Qz1U8AtHegWT8hnqqG45bcF3TIQ4EjATe70VdWBICrwfSFQYABxmTLt1qteuCW0EN8AFUNmJcZvEY5hBe96RhleD74BaO9Asn5DPVTwC0d6BZPyGeqo+jVWxbgLyShQYcTJu6vWKFmKFEJJJN4OyNkEDOT8SLSiztllteuuXXdYoK+kS0spMEwQp26FKTsUObghJ8AtHegWT8hnqp4BaO9Asn5DPVUFKLY24biVQpRBJhy4k2i1qSQhS0yLqmQcQQkjmw82LTdqeX9HBReXJCELCbpEJMLTAUL+28khIOeIbDwC0d6BZPyGeqngFo70CyfkM9VbPRTjimUl4QvG97lEAjAYEQcQDjiJqXQaHwC0d6BZPyGeqngFo70CyfkM9Vb6lBofALR3oFk/IZ6q5O3UspRb7WlACUpfeSlIAASkOqAAAyAFdn1xnuw8Y232l/5y6Dqrud+KbB7Mz8sVYqqvc9W5vTYIQiO9m81q2Npucjbt5v5qsGsd8hHJ/iK28fkbNnP/LQSqVG1jvkI5f8AEVkOJyNu3m/mr4XHfIRkn+IrPl8jZs5/5aCVSo2sd8hGauWrIDgHiZk5jZ/NXwuPRxG5hP8AEVnyhNzIbDt5hQSqVGvuzxERKuWrixwTFzMnMbOc1WNP7r7Wxa2rLZrGh9xxlTx/1AbCQlYQoAqRjiofjlQXClUrwk0v9ktfGt9mnhJpf7Ja+Nb7NBdaVSvCTS/2S18a32aeEml/slr41vs0F1rBbrIHW1IJKbwiREjbImRVR8JNL/ZLXxrfZry5up0qkSvRbSU4So2xBCQTEkJQSc9goLOdHOn/APoX0GuzXze1z0hXQZ7Na9Vv0gM7PYh99qe/wV53zt/mbF8W7/goNlva76QroM9msFusjrbS198qF1ClSW2iBCScQEyRhkKib52/zNh+Ld/wVjtNtt60KTqrGm8CmU2x4ESCJB1GBoNtva56QroM9mm9rvpCugz2a1u+dv8AM2H4t3/BTfO3+ZsPxbv+Cg2O9rvpC+gz2a+72u+kL6DPZrW752/zNh+Ld/wU3zt/mbD8W7/goNlva76QvoM9mvrWjFBxC1vKXcvXQUtgSRGN0A5VrN87f5mw/Fu/4K+p0jpA5MWI/da3v8FBYqVS17ptK3lBvRrLgSopvJtiQCUmDAWgKz5wK+eEml/slr41vs0F1pVK8JNL/ZLXxrfZp4SaX+yWvjW+zQXWlUrwk0v9ktfGt9mnhJpf7Ja+Nb7NBdaVSvCTS/2S18a32a2O4/dO7pCyofLCG5W4hSdaVXdWtSCQbmJlOX67KCyUqHrXo+rbm7lrFRevZTcyu4zGeEba96x2eIiLwxvqm5GJi5xp2T76CTSoetej6tubvnFRevZTcyu4zGeEba9ax2eIiJH8RU3YxMXM52T7xlQSqVE1r0fVtzdP8RUXpwE3MoxmM8IOdetY7PERF4fxFTdjhGLmYOQnHnFBJrjPdh4xtvtL/wA5ddg6x6Pq25g/xFcacBNzKNuzmOdce7rfGFsnA98PyM4OtXtwmg6r7nfimwezM/LFWKq73O/FNg9mZ+WK3tptKW0KWs3UoBUo8yQJJ/AUGWlYGLahalJSqSggKGOBUkLAx/lUD76x2nSrTZUFrCSlBcMzxAFEkc+CFGBjhQS6V8BmvtAqm2z94rN7C/8APaq5VTbZ+8Vm9hf+e1QbDSj7xVakgupUlAVZtWkkKhsk4gEFZclJByAQREycFo3QWpAUNQVqAVdIbdhd0WkjKYktsjPHWYbKtNKCtWrSdpUOAmFNuKBGrdhQS2/BOxSF3WlC6cCoAkkY+7Dp60LKL7FwKcKFJuu32xgMbwSkjbeSSIOAMEixUoFa/T37O59w/wCQrYVhtllDrakKmFCMMCPWDz0Gk3TtrLlnIClNDWaxKc7xSnVqIkFSQb2A2qSYwkaFaLSlxwJSotgIDc3VTBswUVEm8VXdZjON3nzt+9SvPvfijs03qV5978UdmgpvfFtM8EiReEtoOJKuAo3hCkjVmQkgkrAyBqVbG7Quz3Em66b/AA8ouKUWybvlQiQNhUMKtG9SvPvfijs03qV5978UdmgqNotdrJltqAQghKgkQSkXkKVjiFHjDCARwcFH0y9auCFoIBnEJReBCGjdWmRAvF4Apnip5+FZFWFWuCe+HoKFKjgZhSRN6768vX6qkb1K8+9+KOzQUpl22kpCm1JSEGYS3BXqXgBnN2+Gvec9g9a63XcEAEJXhdSeElL5QkEnFKrrGOYK1Zcm571K8+9+KOzTepXn3vxR2aDRaOU6QvXCCFm6YiUQIMZjMjEnLMgitto0fSe4/wDqs+9SvPvfijs03qV5978Udmg+6H4rv9Z3/maxaY3QN2UpDgUbwJERsW23GJGN51P681TLFYw0m6CoyVKJUZJKiSZiOevFt0U08QXUBUAjGYgqSqCMjihJx2pHNQYBuhZKZCpN0KujjQQfdmCCZgEEEivqdNoUGigKWXUKcQkXZKEhN4ySBmtIzxKhsxodzzBj6MYGRnhgUnbkQpUjIyZmayt6HaSlCUoCQgkoiRdvTeAIxAM4jKghO7q2UAFRIJUpJTEqF1a0FRAmUygnCTGzOtnZbWh1N5tQUmSJGUgwYO3Gobm5yzqUFFsEiYMq2rUs7cypavxqZZbGhoENpCbxKjG1RAEn3AD7gKDMapncj8WD+vav7lyrmapnck8WD+vav7lygudKUoFKUoFKUoFcZ7sPGNt9pf8AnLrsyuM92HjG2+0v/OXQdVdzrxTYPZmflitvpayB6zvNlV0LbWgq8kKSUk7MgZrUdzvxTYPZmflitzpGy61lxuAq+lSYUVAEEEQSnEZ5jEUGhVuTS4tTiHgUqJwu3wFBtlsKSSqLyVMAiZGKgRjI8PbiwQm88AYfQOBh9Pr5uyqQRrjGJwTX3wdtMXdeSAkhJ1i0qSS44eEUJGtJQtIvmFS2DiSTUy16EfIWGnymVkt3i4ShJZUmDjwvpFXhOQAGwUGy0bYAwgpSRBW4sACAm+srgAcxUal1WV6DtJvkOlJIFwB50hsm6VIIKZWkKTN6Qohaki7ANWUUH2qTpMK8ILPcKQrvF+LwJH7Q1OAI2eurtVNtn7xWb2F/57VBabrs8ZESrkqm7HBHGznM/oK83Ho4zc3RyVxenE8bKNnPtqXSgj3XZ4yIvHkqm5GAz407f0qt7odK21u1WOz2ddnSp9L5UpxpxQBZCFYBKxAIXznKrZVU09440X/st3y2KD33ppb0mw/DP/5qx2lGlG0Fa7VYQlIknva0H9A7J91bux6V1loeaKburiDMlaSEm8MIi8VJiZBTiBIn7p79nc+4f8hQVnv7SXpFm+At3bp39pL0izfAW7t1uN0WkVtu2dCTcS5rJXsBSkKSjHC8rE47EKw5qw9uwduoKDgUtrUVm7KVIYXlwrsh0ziYjOgn9/aS9Is3wFu7dO/tJekWb4C3dusvhKYUeFIdDWKzEqMJUpWQSecTmBngIiN0by21upUUDWWZCUqkkB02YqKuZV19QjIEDmMh9No0lfC++WMElMd4267iQZi/nh+prL39pL0izfAW7t1G8MlKcQ2JQpS2eM5N5tdqSwq6MJXxjGwEGdlZU7q1atSiHOClK5vTKVO6vg4QTeChHqnaKDJ39pL0izfAW7t07+0l6RZvgLd26iM7t+OpapTeSUFLgi4U2TAnaoG0knmAI9de/DJUpVjcIcChfm6pDoRevDEpjGAmcZyBICR39pL0izfAW7t07+0l6RZvgLd263BtCvKV+JqTo95RXiScDmTQaayb6OpvItViIkjGy2lJBBgghToIxFZu9NLek2H4Z/8AzVttGPBDbylEBKXXionAABRJJOwQKk75Nwo3hCONnwcL3C5sKDQd6aW9JsPwz/8Amr3uL0xaLbYWH3S0FL1l4JQsDgrUgRKjGKZP/wAasLTyViUkESRhzgwf1FVfuV+KbN/5fnu0FgKH44zUwOQuL04njZRs/WvV12eM3Enkqm7HBHGznM/oKlUoIdx6OM3MDkL417E8bK7s59uyqx3I/Fif69q/uXKuZqmdyTxYP69q/uXKC50rFanCltakJvKCVFKfKIBIHvOFV5O6jVtNuKWl3WIkgQi44EhSkDMgm9xVcIXDM4wFmpVUa3Xqb1odCVXHHkJN66VBBcUmRGZCCkRM3Sdhr5pDdmUt8FKUrW24tELvXSlu0KSSCkTjZyIE4qHqkLZSlKBXGe7DxjbfaX/nLrsyuM92HjG2+0v/ADl0HVXc78U2D2Zn5YqxVXe514psHszPyxVioFKUoFKUoFU22fvFZvYX/ntVcqpts/eKzewv/PaoLLpmz6xhaQu5kb0gXYUFSSQRGGIIIIwOBrVsWG1Eg69tSOBEDCUuEqiQqQUQmJkFF6eEQNxpGwh5F0kjhIWCIwU24lxOeYvIEjaK1ity4IVLzsqKiSFQReg8HmgiB6lKGM0EnQtidbvF9YWpUYidhV6hsKRlsrT6e8caL/2W75bFbbROhSytxSnFLvHCZyITmMsFAxGQPrrS7pnbultGEJKjct0JTEklDA2wB95IFBaVXG7yzdTMXlGBOwXjt5sag21hy0tqSk6pBGBUk31KC54STEIITlgo3uTGMpuykqvOmTyUjiJ4Ugwc14DherACTMqg1b1ifXgpTB+9tzt1iOinedj8tzt1uaUGis9heWD+zjhLEXFmbqiJML2xMbMjlWU6Kd52Py3O3UuxLhCykXvpHMEgJ/iq8qATznbnjWCybomloQoyi+hLiQqCShQEK4Exiq7Gc+6Qx71O87H5bnbpvW7zsfludus6d0DBMaxOMXYM3gUpUDhzhaY57yecV5Tuks5SVF1IgScchCycdoGrXJGV00GIaKd52Py3O3WJFgcKikaiU3T9U5GMxBv4xHuwreg1EY+vd/2t8qfL5PJ/9+6gh72vc7H5bnbr03YX0mUqYBy+rc7dTrVbUNAFwxJAGBxJIAGG0kge+vQtKSu5IvXQqP5SSAfxFBqk2JTLbmtVfQ4XFOwnBu9OKEG8SOcEnnykV4RuRZjglcEAABQgAIUgXQRgAlZAjZGxIjdhYmJE5xtjHH9D+FRFJ1JlIlsnFIzQpSpK5JwRjiAMM+egaP0SlgrKCo6xV4yRElSjgABHG/QVoO5X4ps3/l+e7VqSsKAIIIMEEYgg7Qaqvcr8U2b/AMvz3aC2UpSgGqZ3JPFg/r2r+5cq5mqZ3JPFg/r2r+5coLnSlKBSlKBSlKBXGe7DxjbfaX/nLrsyuM92HjG2+0v/ADl0HVXc78U2D2Zn5YqxVXe534psHszPyxVioFKUoFKUoFU22fvFZvYX/ntVcqpts/eKzewv/PaoLlSlKBVU09440X/st3y2KtdVHddZ7SLbYH7Kxr9Sm1BadYluNYlpIN5QI5JwoNnarFag8pTLibilAlKyTcwbBKBlBhRKTlsIvGPiGLaAZW2cBzXplN6Ddu5FZEjMInbUDwh0l9lj4xns08IdJfZY+MZ7NBK70tsk32ySlIzISlaXlngpjilsgc8gTIFS9EqtGsWm0YpHFUAkBWOGWMxnhGB9+q8IdJfZY+MZ7NfPCHSX2WPjGezQWKwA3VTP1jmagr+IqIIyHMNmVRRucaCEoF4BKENiFKkJbWFpE7cR7xga0bGmtIoBA0WMVKV+1sDFSio8n11l8IdJfZY+MZ7NBtGtyzCRACohA4yjggNhOfqZR+FR7ZuQbUhCWlFF07bypT9IYwUnGXVHaPUah+EOkvssfGM9mnhDpL7LHxjPZoLUkQAJn189RWPr3f8Aa3yQPL5XK+7Z76r/AIQ6S+yx8Yz2axI01pILUrezjBIjvxmBdnIXcM6C0W2xh1KQSRC0Lw50LCwPulI91aM7h2ilQLjhvEkzq4MgggpuwZBJyzxrB4Q6S+yx8Yz2a8NbptIqAI0Xnz2tkHOMimg3Widz6LMolBJlIRjdyC3HBEAbXVfpW0qqeEOkvssfGM9mnhDpL7LHxjPZoN44NQSofVYlQ81AGKEgcXDEbMxtrRdyvxRZfuc+e7Twh0l9lj4xns1M3A6JdsujmGX0hLiAu8AQoAqdWuLwwOChQWClKUA1TO5J4sH9e1f3LlXM1TO5J4sH9e1f3LlBc6UpQKUpQKUpQK4z3YeMbb7S/wDOXXZlcZ7sPGNt9pf+cug6q7nXimwezM/LFWKq73O/FNg9mZ+WKsVApSlApSlAqm2z94rN7C/89qrlVNtn7xWb2F/57VBcqUpQKiP/AF7WWTnKg8jJPK/9e+pdRXvrm/uc5IPkcvk/dt91BktlsSy2pxwwlIlRAJgfckEn3Csdl0k26m8hYIBWDOBBbUULBCoIuqBBppSwC0MraJICxBIiQPfhWnVuMTMpdWIA1fBbJaKXFuIKSoTgXFpM8ZMAzjIb0WlHlJ2bRty/GK8d/tzdC0lWBgEEwVXJgbL2E1qTuQbvBQVHDCyLjd0gNtIi7ECCylSTmk5YViZ3FoCSlTq1BWrvYJBOrW0sEEDAy0cvKwiBQb4WlBiFJxyxGMTMc+R/A1lrQWfce2hYXfUVAtkkhGJbLURA4MhlIMRMmt/QKUpQKUpQKiaJH0KYjbkq8OMeVtqXUTRf1SffyQjlHkjKgzvvpbSpayEpSCpROASkCSSdgAFYWdJNqJAVBTdJCgUkBc3DCoMEpIHrBGYIr3b7El9pxpziuJUhUYG6pJSYOzA1rX9zYccDi3FFfABN1F1SEJdTcUgiMde4Z5yNgig2vfCfKGGeIrG5b20pvKcQEwTJUmIBgmfUcK0T2476O6l0khFwFSUcMJU2pu+QJJGqSCrMj7hXlW4dKgJcKSQLwSlATf1TjUgRgIcy50zhKpCxJtKccQImZIyBgn7pGdY3tItpAJUIJQBGM31htJgbLygJyrTubi21a6VrOtU6sjg8FTqC2qMOLdPFOEic6++B6dYFhxQAUVhMIgEvh8gYZXkpH3T7gsFUzuSeLB/XtX9y5VzqmdyTxYP69q/uXKC50pSgUpSgUpSgVxnuw8Y232l/5y67MrjPdh4xtvtL/wA5dB1F3PVub02CEo/Zm+WrY2m5ydu3m2XqsOsd8hHJ5atvH5GzZz/y1pu514psHszPyxVioI193yEcrlqyHE5G3bzbL1C475CMk8tWfKHEyGw7fVUmlBHvu+QjNXLVkBwDxcycxs/mrzrHY4jcwn+IrPlDiZDYdvMKlUoI992eIiJVy1cWOCYu5k5jZzmqlug0BpBduZtliNkStDC2VJfL6k8NYWY1YScLox+/CrrSgpV3T3laK6Ns7VLunvK0V0bZ2qutKClXdPeVoro2ztVHdb07rWyVaMkBcQLXHJmRek+7Kr7UN+Ne1xZhyJBnkTByHrn1UFWu6e8rRXRtnapd095WiujbO1V1qA9phKX9SQb11CplAELWpAi8oEkFBJgc2eVBWbunvK0V0bZ2qXdPeVoro2ztVZxptjzqdu3mClf8UqI5wkkSBXhG6CzkEh5EC8SZyupUoz/2pUr7gTljQVu7p7ytFdG2dql3T3laK6Ns7VWRO6Bg8VxJxunGIP0nPt+iWI/lPNU5l9K0hSTIORoKbd095WiujbO1S7p7ytFdG2dqrrSgpV3T3laK6Ns7VLunvK0V0bZ2qutKClXdPeVoro2ztVjs9m06hISFaLIE5i2k4mc73rq80oKQ6rTyRM6K2cm2bSBtV669XdPeVoro2ztVbNIkaszGaMwSOOnYKk0FKu6e8rRXRtnapd095WiujbO1V1pQUq7p7ytFdG2dql3T3laK6Ns7VXWlBSrunvK0V0bZ2qm7hdA2iwWNDD2pWrWOrUpC1hMOOKc4IUiZBVEH8atFKCJrHo+rbm7lrFRenKbmUYzGeEba9ax2eIiL3lqm7GcXM52T76k0oImsej6tuY84qL17KbmV3GYzwjbXrWOzxERI5apuxiYuZzsn3ipNKCJrHo4jcwf4iovTgJuZRjPPhG2vV92eIiJHLVN2MTFzMHIbecVJpQRA49HEbmD/ABFRenATcyjb+hzrj3dbO+FsnPvh+YxE61eRwmuza4z3YeMbb7S/85dB1V3O/FNg9mZ+WK3Ok72pcuKKVXFXVJTfKTBhQQOMQcY21pu514psHszPyxW40m8pDLqkFKVBCikrm4FBJgrIyTOfqoK+jTFrbaH+nK1AEkcNWs+keCrijBACUtqSlYlQWEgkiazO6YfC0w0pSVFrhBp8C6pxIUbpJLaghRViOTjljgRuxUlEFolYSpSgtTaMnXW4SUyHAC2AVJGSkmBMVLt26UtBZW0oatZSq6ZvfRLeF2U8IFKRlBBMbKDZ6FK+9mNbN/Vt373Gv3E3r3rmam1WnN2UX+AlQQASUuJMpN0pWgReWgpUcUg4oUkAmrIDQfaUpQKUpQKivE65vjRC5gwnkxeG083NjUqob8a9rizDkTN7kTdIw++fVFBMrSaSes6HlqdUtKg03rCL1wNaxd2/GATevyeaZwrd1q9I6AS+pwrUoJdbS04kXYU2FLUUyRIvBZSY2ZQcaDAzoCzCAFFRCQjFwqN1N9KAZOadaoA58LaYrAnQtjK3U4ytKSs31XVX23bMkpMxeuBxGHVWRncc0lAQVKMJcReFxKlIWhKIWUAXiA2iFHGUAzWNe4ttQhS1YoLaoS2kLCg9fJSlIAUdcoyBmAdpkMlp0JZF3gtQ43C+kghZU8sZHgqvPuEbZjmEbRm1NoQPpQQBN5SwSRMXio547a0ngWhwL1pxUp/ihMXHVWqAZGKgm1K945pnMncc3rCu8TKw5BS2bqw/rjdJF5KSQkFIMQkHOTQbpm0pXNxQVdMGCDBgGDG2CPxrLWv0LoZNlQUIUpQ4MXowutob2AbEA++thQKUpQKUpQR7dNwxOaciAeMNpqRUXSUaszGaONMcdPNUqgVitFpS2m8swJA+8qUEpA5yVEADaSKy1F0lYQ+0ptQSQqAoLSFpKZBIKTmCBHqmaDKxakrEpM4A8xE4iQcR76+69N28CCmL0jHCJkRnVeVuOyh04FokqTeUotARKybx4qRiThM3iQRn0PuVFnvQsKlsNpNyCgBCEECDF06pKojMqxggANpYdJNvpvNLCgInMESlKxIOIlK0q+5QO2sjNrSsqCTNxV1WYhUJVGOeChlz1XrTuHSptDaVhIS3cUbgKlnVFkrJmZuGIM8VMRGOZ/ciFF4pXdDpSQLo+iKUpSNXiIEJxSQUnCQcZCw0pSgUpSgUpSgVxnuw8Y232l/5y67MrjPdh4xtvtL/AM5dB1V3O/FNg9mZ+WKsVVXufaQbToqwguIBFnZkFSZH0Y9dWHfNrzrfTT10EmKVG3za863009dN82vOt9NPXQSaVG3za863009dN82vOt9NPXQSaVG3za863009dN82vOt9NPXQSaVG3za863009dN82vOt9NPXQSajPTrW+NELmIu8mLw5+b303za863009dRH9Is65o6xrJzNWPI4sGPvn1RQbSlRt82vOt9NPXTfNrzrfTT10EmlRt82vOt9NPXTfNrzrfTT10EmlRt82vOt9NPXTfNrzrfTT10EmlRt82vOt9NPXTfNrzrfTT10EmlRt82vOt9NPXTfNrzrfTT10EmlRt82vOt9NPXTfNrzrfTT10Hq3TcMXplPFgHjDn/+is9a3SGkWS2fpWs05qEcdPkmak75tedb6aeugk0qNvm151vpp66b5tedb6aeugk0qNvm151vpp66b5tedb6aeugk0qNvm151vpp66b5tedb6aeugk0qNvm151vpp66b5tedb6aeugk0qNvm151vpp66b5tedb6aeugk0qNvm151vpp66b5tedb6aeugk1xnuw8Y232l/5y67C3za863009dcebrlTpC2EYg2h+I2/SroNTSlKBSlKBSlKBSlKBSlKBSlKBSlKBSlKBSlKBSlKBSlKBSlKBSlKBSlKBSlKBSlKBSlKBSlKBSlKBSlK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extension.missouri.edu/about/fy00-03/table1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4" y="1724110"/>
            <a:ext cx="8063865" cy="413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642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smtClean="0">
                <a:solidFill>
                  <a:schemeClr val="accent1"/>
                </a:solidFill>
              </a:rPr>
              <a:t>Neighborhood Assets: What’s Strong</a:t>
            </a:r>
            <a:endParaRPr lang="en-US" sz="4000" dirty="0">
              <a:solidFill>
                <a:schemeClr val="accent1"/>
              </a:solidFill>
            </a:endParaRPr>
          </a:p>
        </p:txBody>
      </p:sp>
      <p:sp>
        <p:nvSpPr>
          <p:cNvPr id="5" name="Slide Number Placeholder 4"/>
          <p:cNvSpPr>
            <a:spLocks noGrp="1"/>
          </p:cNvSpPr>
          <p:nvPr>
            <p:ph type="sldNum" sz="quarter" idx="12"/>
          </p:nvPr>
        </p:nvSpPr>
        <p:spPr/>
        <p:txBody>
          <a:bodyPr/>
          <a:lstStyle/>
          <a:p>
            <a:pPr>
              <a:defRPr/>
            </a:pPr>
            <a:fld id="{6BCB2A6F-84A6-4312-BDDB-053BDAF87E59}" type="slidenum">
              <a:rPr lang="en-US" smtClean="0"/>
              <a:pPr>
                <a:defRPr/>
              </a:pPr>
              <a:t>11</a:t>
            </a:fld>
            <a:endParaRPr lang="en-US" dirty="0"/>
          </a:p>
        </p:txBody>
      </p:sp>
      <p:sp>
        <p:nvSpPr>
          <p:cNvPr id="8" name="AutoShape 2" descr="data:image/jpeg;base64,/9j/4AAQSkZJRgABAQAAAQABAAD/2wCEAAkGBhQQEBMUEBQWFRUVGBYXFRgXGRUZGBQVGBQVFRgYFhcXJyYgGBkkGRQYIC8iIycpLiwsGB8zNTAqNSYrLSkBCQoKBQUFDQUFDSkYEhgpKSkpKSkpKSkpKSkpKSkpKSkpKSkpKSkpKSkpKSkpKSkpKSkpKSkpKSkpKSkpKSkpKf/AABEIAKEBOgMBIgACEQEDEQH/xAAbAAEAAgMBAQAAAAAAAAAAAAAABAYDBQgCAf/EAEwQAAEDAQQDCQwHBwMFAQEAAAECAxEABBIhMQUTQQYVIjJCUZLR0gcUFjVSU1RhdIGUsyMzVXGRk6E0NkNic7TTJHKyY4KDwfCxRP/EABQBAQAAAAAAAAAAAAAAAAAAAAD/xAAUEQEAAAAAAAAAAAAAAAAAAAAA/9oADAMBAAIRAxEAPwC3blNzOj06HstotFjs6yLM0txRYaUtRKASSSJUa3Fl3N6JcBIsdjF1SkEKYZSQpKrhGIx4WEjCm42wJtGg7G0skJXZWkmImC2nKQR+lT1bkmtiliVKUqNXCipxt3ilJAF5oYACZVMkk0EFW5nRAONlsIGABLdmgkzgPXhWTwT0Tj/pbDgSD9FZ8CACQcMwCDHrqUNyTURec4pTmnAFDiIEjABLhAGwADIV5G45kJSmVQm8Bg1JSQE3FG7K0hIAhUzdTMkAgINu3OaJZDZXY7JDqrqCGGSDgVTMRASCZ5gTkDXq0bmdFNrQldisab6VLCiywEXUqbSZUREy6gDnmp9q3KIc1cuOy2hKEm8lR4JkKJWlXCzB8oEhQUMKlW3QiHltLWpUtgAcXH6Vh6VYZ3rOjKNvuDSDc5ojWJbFksRKkFYIZs5F2UAYxt1iSOevS9zeh0kA2awCQSPorPkBJMxgIqWxuObRdCXHQEXbgls3SFMKJEpxk2dMzIxVEYQRuNaCboW4AU3CJRBTcLZkXYvEESqJN1MzFBjY3G6LXxLHYlZ8Vlg5ROQ2Xh+IrL4BaO9Asn5DPVWxsej7jjrm1xQMAmMEhMwclEATHMOaam0Gh8AtHegWT8hnqp4BaO9Asn5DPVW+pQaHwC0d6BZPyGeqoel9xNgQytSLFZUqEEEMtAg3hiCBhVqrX6e/Z3PuH/IUGs0tY7MytlAsrJLqlpH0TeBS2pzH3JIw2xUEv2MT9FZcM/okfzY5YjgLxGHBVzGtzp+xpcLRVIKCspIUpJBKCg8UieCo1pG9BMpulIKSkgpIWsFP1hgGZu/TOYZcM+qANP2VblxFns6jdWSQ03AuFqQZ2kPJI2RWGz6UsSktks2dJcShYSWUXvpEhaU4AgqhWQnbzVIsWhWmiVICpIUJK1qwIbB4x/6SPw9ZnEvc4wUBJSboCUgX18VLWqAMnHgYY/fmJoPO+Ni4P0NnAVeglkcnXSSIwT/p3MT5Ne1WyxgqGps3Bu3iWkBKbyygSoiJlJwr0dAM4YHCRx15K10jPI98O9L1CvJ3OslKgoKUF3Qu8tZvXV3xOPlE/jGVANusQMFuyjOZaSIgKJvSODghRxjKpjdlYUARZ7PB/wCigfoRNRhoJmSYVJIJVfXeJSCASZxMKOP3cwqVZbMlpCUIEJTkObEn/wDScMhkMqD73ix6NZ/ykdVfbfuZsjjlmDlls6gSskFpsidWdkeusk1Pf+tsv/f8qgieAWjvQLJ+Qz1U8AtHegWT8hnqrfUoND4BaO9Asn5DPVTwC0d6BZPyGeqo1gTamlAQtSFLHDIBWAZVdcQpV0xxS4jOUwMDWCwuaQbbQgICilDUFZGKgiz30OKmYxehWcpEzheDYeAWjvQLJ+Qz1U8AtHegWT8hnqqG45bcF3TIQ4EjATe70VdWBICrwfSFQYABxmTLt1qteuCW0EN8AFUNmJcZvEY5hBe96RhleD74BaO9Asn5DPVTwC0d6BZPyGeqo+jVWxbgLyShQYcTJu6vWKFmKFEJJJN4OyNkEDOT8SLSiztllteuuXXdYoK+kS0spMEwQp26FKTsUObghJ8AtHegWT8hnqp4BaO9Asn5DPVUFKLY24biVQpRBJhy4k2i1qSQhS0yLqmQcQQkjmw82LTdqeX9HBReXJCELCbpEJMLTAUL+28khIOeIbDwC0d6BZPyGeqngFo70CyfkM9VbPRTjimUl4QvG97lEAjAYEQcQDjiJqXQaHwC0d6BZPyGeqngFo70CyfkM9Vb6lBofALR3oFk/IZ6q5O3UspRb7WlACUpfeSlIAASkOqAAAyAFdn1xnuw8Y232l/5y6Dqrud+KbB7Mz8sVYqqvc9W5vTYIQiO9m81q2Npucjbt5v5qsGsd8hHJ/iK28fkbNnP/LQSqVG1jvkI5f8AEVkOJyNu3m/mr4XHfIRkn+IrPl8jZs5/5aCVSo2sd8hGauWrIDgHiZk5jZ/NXwuPRxG5hP8AEVnyhNzIbDt5hQSqVGvuzxERKuWrixwTFzMnMbOc1WNP7r7Wxa2rLZrGh9xxlTx/1AbCQlYQoAqRjiofjlQXClUrwk0v9ktfGt9mnhJpf7Ja+Nb7NBdaVSvCTS/2S18a32aeEml/slr41vs0F1rBbrIHW1IJKbwiREjbImRVR8JNL/ZLXxrfZry5up0qkSvRbSU4So2xBCQTEkJQSc9goLOdHOn/APoX0GuzXze1z0hXQZ7Na9Vv0gM7PYh99qe/wV53zt/mbF8W7/goNlva76QroM9msFusjrbS198qF1ClSW2iBCScQEyRhkKib52/zNh+Ld/wVjtNtt60KTqrGm8CmU2x4ESCJB1GBoNtva56QroM9mm9rvpCugz2a1u+dv8AM2H4t3/BTfO3+ZsPxbv+Cg2O9rvpC+gz2a+72u+kL6DPZrW752/zNh+Ld/wU3zt/mbD8W7/goNlva76QvoM9mvrWjFBxC1vKXcvXQUtgSRGN0A5VrN87f5mw/Fu/4K+p0jpA5MWI/da3v8FBYqVS17ptK3lBvRrLgSopvJtiQCUmDAWgKz5wK+eEml/slr41vs0F1pVK8JNL/ZLXxrfZp4SaX+yWvjW+zQXWlUrwk0v9ktfGt9mnhJpf7Ja+Nb7NBdaVSvCTS/2S18a32a2O4/dO7pCyofLCG5W4hSdaVXdWtSCQbmJlOX67KCyUqHrXo+rbm7lrFRevZTcyu4zGeEba96x2eIiLwxvqm5GJi5xp2T76CTSoetej6tubvnFRevZTcyu4zGeEba9ax2eIiJH8RU3YxMXM52T7xlQSqVE1r0fVtzdP8RUXpwE3MoxmM8IOdetY7PERF4fxFTdjhGLmYOQnHnFBJrjPdh4xtvtL/wA5ddg6x6Pq25g/xFcacBNzKNuzmOdce7rfGFsnA98PyM4OtXtwmg6r7nfimwezM/LFWKq73O/FNg9mZ+WK3tptKW0KWs3UoBUo8yQJJ/AUGWlYGLahalJSqSggKGOBUkLAx/lUD76x2nSrTZUFrCSlBcMzxAFEkc+CFGBjhQS6V8BmvtAqm2z94rN7C/8APaq5VTbZ+8Vm9hf+e1QbDSj7xVakgupUlAVZtWkkKhsk4gEFZclJByAQREycFo3QWpAUNQVqAVdIbdhd0WkjKYktsjPHWYbKtNKCtWrSdpUOAmFNuKBGrdhQS2/BOxSF3WlC6cCoAkkY+7Dp60LKL7FwKcKFJuu32xgMbwSkjbeSSIOAMEixUoFa/T37O59w/wCQrYVhtllDrakKmFCMMCPWDz0Gk3TtrLlnIClNDWaxKc7xSnVqIkFSQb2A2qSYwkaFaLSlxwJSotgIDc3VTBswUVEm8VXdZjON3nzt+9SvPvfijs03qV5978UdmgpvfFtM8EiReEtoOJKuAo3hCkjVmQkgkrAyBqVbG7Quz3Em66b/AA8ouKUWybvlQiQNhUMKtG9SvPvfijs03qV5978UdmgqNotdrJltqAQghKgkQSkXkKVjiFHjDCARwcFH0y9auCFoIBnEJReBCGjdWmRAvF4Apnip5+FZFWFWuCe+HoKFKjgZhSRN6768vX6qkb1K8+9+KOzQUpl22kpCm1JSEGYS3BXqXgBnN2+Gvec9g9a63XcEAEJXhdSeElL5QkEnFKrrGOYK1Zcm571K8+9+KOzTepXn3vxR2aDRaOU6QvXCCFm6YiUQIMZjMjEnLMgitto0fSe4/wDqs+9SvPvfijs03qV5978Udmg+6H4rv9Z3/maxaY3QN2UpDgUbwJERsW23GJGN51P681TLFYw0m6CoyVKJUZJKiSZiOevFt0U08QXUBUAjGYgqSqCMjihJx2pHNQYBuhZKZCpN0KujjQQfdmCCZgEEEivqdNoUGigKWXUKcQkXZKEhN4ySBmtIzxKhsxodzzBj6MYGRnhgUnbkQpUjIyZmayt6HaSlCUoCQgkoiRdvTeAIxAM4jKghO7q2UAFRIJUpJTEqF1a0FRAmUygnCTGzOtnZbWh1N5tQUmSJGUgwYO3Gobm5yzqUFFsEiYMq2rUs7cypavxqZZbGhoENpCbxKjG1RAEn3AD7gKDMapncj8WD+vav7lyrmapnck8WD+vav7lygudKUoFKUoFKUoFcZ7sPGNt9pf8AnLrsyuM92HjG2+0v/OXQdVdzrxTYPZmflitvpayB6zvNlV0LbWgq8kKSUk7MgZrUdzvxTYPZmflitzpGy61lxuAq+lSYUVAEEEQSnEZ5jEUGhVuTS4tTiHgUqJwu3wFBtlsKSSqLyVMAiZGKgRjI8PbiwQm88AYfQOBh9Pr5uyqQRrjGJwTX3wdtMXdeSAkhJ1i0qSS44eEUJGtJQtIvmFS2DiSTUy16EfIWGnymVkt3i4ShJZUmDjwvpFXhOQAGwUGy0bYAwgpSRBW4sACAm+srgAcxUal1WV6DtJvkOlJIFwB50hsm6VIIKZWkKTN6Qohaki7ANWUUH2qTpMK8ILPcKQrvF+LwJH7Q1OAI2eurtVNtn7xWb2F/57VBabrs8ZESrkqm7HBHGznM/oK83Ho4zc3RyVxenE8bKNnPtqXSgj3XZ4yIvHkqm5GAz407f0qt7odK21u1WOz2ddnSp9L5UpxpxQBZCFYBKxAIXznKrZVU09440X/st3y2KD33ppb0mw/DP/5qx2lGlG0Fa7VYQlIknva0H9A7J91bux6V1loeaKburiDMlaSEm8MIi8VJiZBTiBIn7p79nc+4f8hQVnv7SXpFm+At3bp39pL0izfAW7t1uN0WkVtu2dCTcS5rJXsBSkKSjHC8rE47EKw5qw9uwduoKDgUtrUVm7KVIYXlwrsh0ziYjOgn9/aS9Is3wFu7dO/tJekWb4C3dusvhKYUeFIdDWKzEqMJUpWQSecTmBngIiN0by21upUUDWWZCUqkkB02YqKuZV19QjIEDmMh9No0lfC++WMElMd4267iQZi/nh+prL39pL0izfAW7t1G8MlKcQ2JQpS2eM5N5tdqSwq6MJXxjGwEGdlZU7q1atSiHOClK5vTKVO6vg4QTeChHqnaKDJ39pL0izfAW7t07+0l6RZvgLd26iM7t+OpapTeSUFLgi4U2TAnaoG0knmAI9de/DJUpVjcIcChfm6pDoRevDEpjGAmcZyBICR39pL0izfAW7t07+0l6RZvgLd263BtCvKV+JqTo95RXiScDmTQaayb6OpvItViIkjGy2lJBBgghToIxFZu9NLek2H4Z/8AzVttGPBDbylEBKXXionAABRJJOwQKk75Nwo3hCONnwcL3C5sKDQd6aW9JsPwz/8Amr3uL0xaLbYWH3S0FL1l4JQsDgrUgRKjGKZP/wAasLTyViUkESRhzgwf1FVfuV+KbN/5fnu0FgKH44zUwOQuL04njZRs/WvV12eM3Enkqm7HBHGznM/oKlUoIdx6OM3MDkL417E8bK7s59uyqx3I/Fif69q/uXKuZqmdyTxYP69q/uXKC50rFanCltakJvKCVFKfKIBIHvOFV5O6jVtNuKWl3WIkgQi44EhSkDMgm9xVcIXDM4wFmpVUa3Xqb1odCVXHHkJN66VBBcUmRGZCCkRM3Sdhr5pDdmUt8FKUrW24tELvXSlu0KSSCkTjZyIE4qHqkLZSlKBXGe7DxjbfaX/nLrsyuM92HjG2+0v/ADl0HVXc78U2D2Zn5YqxVXe514psHszPyxVioFKUoFKUoFU22fvFZvYX/ntVcqpts/eKzewv/PaoLLpmz6xhaQu5kb0gXYUFSSQRGGIIIIwOBrVsWG1Eg69tSOBEDCUuEqiQqQUQmJkFF6eEQNxpGwh5F0kjhIWCIwU24lxOeYvIEjaK1ity4IVLzsqKiSFQReg8HmgiB6lKGM0EnQtidbvF9YWpUYidhV6hsKRlsrT6e8caL/2W75bFbbROhSytxSnFLvHCZyITmMsFAxGQPrrS7pnbultGEJKjct0JTEklDA2wB95IFBaVXG7yzdTMXlGBOwXjt5sag21hy0tqSk6pBGBUk31KC54STEIITlgo3uTGMpuykqvOmTyUjiJ4Ugwc14DherACTMqg1b1ifXgpTB+9tzt1iOinedj8tzt1uaUGis9heWD+zjhLEXFmbqiJML2xMbMjlWU6Kd52Py3O3UuxLhCykXvpHMEgJ/iq8qATznbnjWCybomloQoyi+hLiQqCShQEK4Exiq7Gc+6Qx71O87H5bnbpvW7zsfludus6d0DBMaxOMXYM3gUpUDhzhaY57yecV5Tuks5SVF1IgScchCycdoGrXJGV00GIaKd52Py3O3WJFgcKikaiU3T9U5GMxBv4xHuwreg1EY+vd/2t8qfL5PJ/9+6gh72vc7H5bnbr03YX0mUqYBy+rc7dTrVbUNAFwxJAGBxJIAGG0kge+vQtKSu5IvXQqP5SSAfxFBqk2JTLbmtVfQ4XFOwnBu9OKEG8SOcEnnykV4RuRZjglcEAABQgAIUgXQRgAlZAjZGxIjdhYmJE5xtjHH9D+FRFJ1JlIlsnFIzQpSpK5JwRjiAMM+egaP0SlgrKCo6xV4yRElSjgABHG/QVoO5X4ps3/l+e7VqSsKAIIIMEEYgg7Qaqvcr8U2b/AMvz3aC2UpSgGqZ3JPFg/r2r+5cq5mqZ3JPFg/r2r+5coLnSlKBSlKBSlKBXGe7DxjbfaX/nLrsyuM92HjG2+0v/ADl0HVXc78U2D2Zn5YqxVXe534psHszPyxVioFKUoFKUoFU22fvFZvYX/ntVcqpts/eKzewv/PaoLlSlKBVU09440X/st3y2KtdVHddZ7SLbYH7Kxr9Sm1BadYluNYlpIN5QI5JwoNnarFag8pTLibilAlKyTcwbBKBlBhRKTlsIvGPiGLaAZW2cBzXplN6Ddu5FZEjMInbUDwh0l9lj4xns08IdJfZY+MZ7NBK70tsk32ySlIzISlaXlngpjilsgc8gTIFS9EqtGsWm0YpHFUAkBWOGWMxnhGB9+q8IdJfZY+MZ7NfPCHSX2WPjGezQWKwA3VTP1jmagr+IqIIyHMNmVRRucaCEoF4BKENiFKkJbWFpE7cR7xga0bGmtIoBA0WMVKV+1sDFSio8n11l8IdJfZY+MZ7NBtGtyzCRACohA4yjggNhOfqZR+FR7ZuQbUhCWlFF07bypT9IYwUnGXVHaPUah+EOkvssfGM9mnhDpL7LHxjPZoLUkQAJn189RWPr3f8Aa3yQPL5XK+7Z76r/AIQ6S+yx8Yz2axI01pILUrezjBIjvxmBdnIXcM6C0W2xh1KQSRC0Lw50LCwPulI91aM7h2ilQLjhvEkzq4MgggpuwZBJyzxrB4Q6S+yx8Yz2a8NbptIqAI0Xnz2tkHOMimg3Widz6LMolBJlIRjdyC3HBEAbXVfpW0qqeEOkvssfGM9mnhDpL7LHxjPZoN44NQSofVYlQ81AGKEgcXDEbMxtrRdyvxRZfuc+e7Twh0l9lj4xns1M3A6JdsujmGX0hLiAu8AQoAqdWuLwwOChQWClKUA1TO5J4sH9e1f3LlXM1TO5J4sH9e1f3LlBc6UpQKUpQKUpQK4z3YeMbb7S/wDOXXZlcZ7sPGNt9pf+cug6q7nXimwezM/LFWKq73O/FNg9mZ+WKsVApSlApSlAqm2z94rN7C/89qrlVNtn7xWb2F/57VBcqUpQKiP/AF7WWTnKg8jJPK/9e+pdRXvrm/uc5IPkcvk/dt91BktlsSy2pxwwlIlRAJgfckEn3Csdl0k26m8hYIBWDOBBbUULBCoIuqBBppSwC0MraJICxBIiQPfhWnVuMTMpdWIA1fBbJaKXFuIKSoTgXFpM8ZMAzjIb0WlHlJ2bRty/GK8d/tzdC0lWBgEEwVXJgbL2E1qTuQbvBQVHDCyLjd0gNtIi7ECCylSTmk5YViZ3FoCSlTq1BWrvYJBOrW0sEEDAy0cvKwiBQb4WlBiFJxyxGMTMc+R/A1lrQWfce2hYXfUVAtkkhGJbLURA4MhlIMRMmt/QKUpQKUpQKiaJH0KYjbkq8OMeVtqXUTRf1SffyQjlHkjKgzvvpbSpayEpSCpROASkCSSdgAFYWdJNqJAVBTdJCgUkBc3DCoMEpIHrBGYIr3b7El9pxpziuJUhUYG6pJSYOzA1rX9zYccDi3FFfABN1F1SEJdTcUgiMde4Z5yNgig2vfCfKGGeIrG5b20pvKcQEwTJUmIBgmfUcK0T2476O6l0khFwFSUcMJU2pu+QJJGqSCrMj7hXlW4dKgJcKSQLwSlATf1TjUgRgIcy50zhKpCxJtKccQImZIyBgn7pGdY3tItpAJUIJQBGM31htJgbLygJyrTubi21a6VrOtU6sjg8FTqC2qMOLdPFOEic6++B6dYFhxQAUVhMIgEvh8gYZXkpH3T7gsFUzuSeLB/XtX9y5VzqmdyTxYP69q/uXKC50pSgUpSgUpSgVxnuw8Y232l/5y67MrjPdh4xtvtL/wA5dB1F3PVub02CEo/Zm+WrY2m5ydu3m2XqsOsd8hHJ5atvH5GzZz/y1pu514psHszPyxVioI193yEcrlqyHE5G3bzbL1C475CMk8tWfKHEyGw7fVUmlBHvu+QjNXLVkBwDxcycxs/mrzrHY4jcwn+IrPlDiZDYdvMKlUoI992eIiJVy1cWOCYu5k5jZzmqlug0BpBduZtliNkStDC2VJfL6k8NYWY1YScLox+/CrrSgpV3T3laK6Ns7VLunvK0V0bZ2qutKClXdPeVoro2ztVHdb07rWyVaMkBcQLXHJmRek+7Kr7UN+Ne1xZhyJBnkTByHrn1UFWu6e8rRXRtnapd095WiujbO1V1qA9phKX9SQb11CplAELWpAi8oEkFBJgc2eVBWbunvK0V0bZ2qXdPeVoro2ztVZxptjzqdu3mClf8UqI5wkkSBXhG6CzkEh5EC8SZyupUoz/2pUr7gTljQVu7p7ytFdG2dql3T3laK6Ns7VWRO6Bg8VxJxunGIP0nPt+iWI/lPNU5l9K0hSTIORoKbd095WiujbO1S7p7ytFdG2dqrrSgpV3T3laK6Ns7VLunvK0V0bZ2qutKClXdPeVoro2ztVjs9m06hISFaLIE5i2k4mc73rq80oKQ6rTyRM6K2cm2bSBtV669XdPeVoro2ztVbNIkaszGaMwSOOnYKk0FKu6e8rRXRtnapd095WiujbO1V1pQUq7p7ytFdG2dql3T3laK6Ns7VXWlBSrunvK0V0bZ2qm7hdA2iwWNDD2pWrWOrUpC1hMOOKc4IUiZBVEH8atFKCJrHo+rbm7lrFRenKbmUYzGeEba9ax2eIiL3lqm7GcXM52T76k0oImsej6tuY84qL17KbmV3GYzwjbXrWOzxERI5apuxiYuZzsn3ipNKCJrHo4jcwf4iovTgJuZRjPPhG2vV92eIiJHLVN2MTFzMHIbecVJpQRA49HEbmD/ABFRenATcyjb+hzrj3dbO+FsnPvh+YxE61eRwmuza4z3YeMbb7S/85dB1V3O/FNg9mZ+WK3Ok72pcuKKVXFXVJTfKTBhQQOMQcY21pu514psHszPyxW40m8pDLqkFKVBCikrm4FBJgrIyTOfqoK+jTFrbaH+nK1AEkcNWs+keCrijBACUtqSlYlQWEgkiazO6YfC0w0pSVFrhBp8C6pxIUbpJLaghRViOTjljgRuxUlEFolYSpSgtTaMnXW4SUyHAC2AVJGSkmBMVLt26UtBZW0oatZSq6ZvfRLeF2U8IFKRlBBMbKDZ6FK+9mNbN/Vt373Gv3E3r3rmam1WnN2UX+AlQQASUuJMpN0pWgReWgpUcUg4oUkAmrIDQfaUpQKUpQKivE65vjRC5gwnkxeG083NjUqob8a9rizDkTN7kTdIw++fVFBMrSaSes6HlqdUtKg03rCL1wNaxd2/GATevyeaZwrd1q9I6AS+pwrUoJdbS04kXYU2FLUUyRIvBZSY2ZQcaDAzoCzCAFFRCQjFwqN1N9KAZOadaoA58LaYrAnQtjK3U4ytKSs31XVX23bMkpMxeuBxGHVWRncc0lAQVKMJcReFxKlIWhKIWUAXiA2iFHGUAzWNe4ttQhS1YoLaoS2kLCg9fJSlIAUdcoyBmAdpkMlp0JZF3gtQ43C+kghZU8sZHgqvPuEbZjmEbRm1NoQPpQQBN5SwSRMXio547a0ngWhwL1pxUp/ihMXHVWqAZGKgm1K945pnMncc3rCu8TKw5BS2bqw/rjdJF5KSQkFIMQkHOTQbpm0pXNxQVdMGCDBgGDG2CPxrLWv0LoZNlQUIUpQ4MXowutob2AbEA++thQKUpQKUpQR7dNwxOaciAeMNpqRUXSUaszGaONMcdPNUqgVitFpS2m8swJA+8qUEpA5yVEADaSKy1F0lYQ+0ptQSQqAoLSFpKZBIKTmCBHqmaDKxakrEpM4A8xE4iQcR76+69N28CCmL0jHCJkRnVeVuOyh04FokqTeUotARKybx4qRiThM3iQRn0PuVFnvQsKlsNpNyCgBCEECDF06pKojMqxggANpYdJNvpvNLCgInMESlKxIOIlK0q+5QO2sjNrSsqCTNxV1WYhUJVGOeChlz1XrTuHSptDaVhIS3cUbgKlnVFkrJmZuGIM8VMRGOZ/ciFF4pXdDpSQLo+iKUpSNXiIEJxSQUnCQcZCw0pSgUpSgUpSgVxnuw8Y232l/5y67MrjPdh4xtvtL/AM5dB1V3O/FNg9mZ+WKsVVXufaQbToqwguIBFnZkFSZH0Y9dWHfNrzrfTT10EmKVG3za863009dN82vOt9NPXQSaVG3za863009dN82vOt9NPXQSaVG3za863009dN82vOt9NPXQSaVG3za863009dN82vOt9NPXQSajPTrW+NELmIu8mLw5+b303za863009dRH9Is65o6xrJzNWPI4sGPvn1RQbSlRt82vOt9NPXTfNrzrfTT10EmlRt82vOt9NPXTfNrzrfTT10EmlRt82vOt9NPXTfNrzrfTT10EmlRt82vOt9NPXTfNrzrfTT10EmlRt82vOt9NPXTfNrzrfTT10EmlRt82vOt9NPXTfNrzrfTT10Hq3TcMXplPFgHjDn/+is9a3SGkWS2fpWs05qEcdPkmak75tedb6aeugk0qNvm151vpp66b5tedb6aeugk0qNvm151vpp66b5tedb6aeugk0qNvm151vpp66b5tedb6aeugk0qNvm151vpp66b5tedb6aeugk0qNvm151vpp66b5tedb6aeugk0qNvm151vpp66b5tedb6aeugk1xnuw8Y232l/5y67C3za863009dcebrlTpC2EYg2h+I2/SroNTSlKBSlKBSlKBSlKBSlKBSlKBSlKBSlKBSlKBSlKBSlKBSlKBSlKBSlKBSlKBSlKBSlKBSlKBSlKBSlK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776413"/>
            <a:ext cx="8388350" cy="37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55593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ABCD Examples </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12</a:t>
            </a:fld>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40575" y="1417319"/>
            <a:ext cx="3558330" cy="2370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218" y="1417319"/>
            <a:ext cx="2370910" cy="2370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795" y="4211866"/>
            <a:ext cx="3112665" cy="2334499"/>
          </a:xfrm>
          <a:prstGeom prst="rect">
            <a:avLst/>
          </a:prstGeom>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6217" y="4236116"/>
            <a:ext cx="1524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2303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Value Proposition for ABCD</a:t>
            </a:r>
            <a:endParaRPr lang="en-US" dirty="0">
              <a:solidFill>
                <a:schemeClr val="accent1"/>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13</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24359"/>
            <a:ext cx="2829524" cy="2697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267" y="2224360"/>
            <a:ext cx="2545846" cy="2697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1255" y="2224360"/>
            <a:ext cx="2697480" cy="2697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83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073"/>
            <a:ext cx="4128447" cy="1162046"/>
          </a:xfrm>
        </p:spPr>
        <p:txBody>
          <a:bodyPr/>
          <a:lstStyle/>
          <a:p>
            <a:pPr algn="ctr"/>
            <a:r>
              <a:rPr lang="en-US" sz="3600" dirty="0" smtClean="0">
                <a:solidFill>
                  <a:schemeClr val="accent1"/>
                </a:solidFill>
              </a:rPr>
              <a:t>ABCD and Neighborhood Revitalization</a:t>
            </a:r>
            <a:endParaRPr lang="en-US" sz="3600" dirty="0">
              <a:solidFill>
                <a:schemeClr val="accent1"/>
              </a:solidFill>
            </a:endParaRPr>
          </a:p>
        </p:txBody>
      </p:sp>
      <p:sp>
        <p:nvSpPr>
          <p:cNvPr id="3" name="Content Placeholder 2"/>
          <p:cNvSpPr>
            <a:spLocks noGrp="1"/>
          </p:cNvSpPr>
          <p:nvPr>
            <p:ph idx="1"/>
          </p:nvPr>
        </p:nvSpPr>
        <p:spPr>
          <a:xfrm>
            <a:off x="4831307" y="476037"/>
            <a:ext cx="3855491" cy="5853110"/>
          </a:xfrm>
        </p:spPr>
        <p:txBody>
          <a:bodyPr/>
          <a:lstStyle/>
          <a:p>
            <a:pPr marL="0" indent="0">
              <a:buNone/>
            </a:pPr>
            <a:r>
              <a:rPr lang="en-US" sz="3000" dirty="0" smtClean="0"/>
              <a:t>NR aims to “serve </a:t>
            </a:r>
            <a:r>
              <a:rPr lang="en-US" sz="3000" dirty="0"/>
              <a:t>more families by </a:t>
            </a:r>
            <a:r>
              <a:rPr lang="en-US" sz="3000" dirty="0">
                <a:solidFill>
                  <a:srgbClr val="FF0000"/>
                </a:solidFill>
              </a:rPr>
              <a:t>responding to community aspirations</a:t>
            </a:r>
            <a:r>
              <a:rPr lang="en-US" sz="3000" dirty="0"/>
              <a:t> with an expanded array of products, services and partnerships, </a:t>
            </a:r>
            <a:r>
              <a:rPr lang="en-US" sz="3000" dirty="0">
                <a:solidFill>
                  <a:srgbClr val="FF0000"/>
                </a:solidFill>
              </a:rPr>
              <a:t>empowering residents </a:t>
            </a:r>
            <a:r>
              <a:rPr lang="en-US" sz="3000" dirty="0"/>
              <a:t>to revive </a:t>
            </a:r>
            <a:r>
              <a:rPr lang="en-US" sz="3000" dirty="0">
                <a:solidFill>
                  <a:srgbClr val="FF0000"/>
                </a:solidFill>
              </a:rPr>
              <a:t>their</a:t>
            </a:r>
            <a:r>
              <a:rPr lang="en-US" sz="3000" dirty="0"/>
              <a:t> neighborhoods and enhance </a:t>
            </a:r>
            <a:r>
              <a:rPr lang="en-US" sz="3000" dirty="0">
                <a:solidFill>
                  <a:srgbClr val="FF0000"/>
                </a:solidFill>
              </a:rPr>
              <a:t>their</a:t>
            </a:r>
            <a:r>
              <a:rPr lang="en-US" sz="3000" dirty="0"/>
              <a:t> quality of life.” </a:t>
            </a:r>
            <a:endParaRPr lang="en-US" sz="3000" dirty="0" smtClean="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14</a:t>
            </a:fld>
            <a:endParaRPr lang="en-US" dirty="0"/>
          </a:p>
        </p:txBody>
      </p:sp>
      <p:pic>
        <p:nvPicPr>
          <p:cNvPr id="6"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3724" r="3724"/>
          <a:stretch>
            <a:fillRect/>
          </a:stretch>
        </p:blipFill>
        <p:spPr bwMode="auto">
          <a:xfrm>
            <a:off x="-265643" y="2038701"/>
            <a:ext cx="5449942" cy="408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93250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accent1"/>
                </a:solidFill>
              </a:rPr>
              <a:t>NR Principles: We Will…</a:t>
            </a:r>
            <a:endParaRPr lang="en-US" dirty="0">
              <a:solidFill>
                <a:schemeClr val="accent1"/>
              </a:solidFill>
            </a:endParaRPr>
          </a:p>
        </p:txBody>
      </p:sp>
      <p:sp>
        <p:nvSpPr>
          <p:cNvPr id="7" name="Content Placeholder 6"/>
          <p:cNvSpPr>
            <a:spLocks noGrp="1"/>
          </p:cNvSpPr>
          <p:nvPr>
            <p:ph idx="1"/>
          </p:nvPr>
        </p:nvSpPr>
        <p:spPr/>
        <p:txBody>
          <a:bodyPr/>
          <a:lstStyle/>
          <a:p>
            <a:pPr marL="457200" indent="-457200">
              <a:buFont typeface="+mj-lt"/>
              <a:buAutoNum type="arabicPeriod"/>
            </a:pPr>
            <a:r>
              <a:rPr lang="en-US" sz="3600" dirty="0" smtClean="0"/>
              <a:t>Work </a:t>
            </a:r>
            <a:r>
              <a:rPr lang="en-US" sz="3600" dirty="0"/>
              <a:t>in a </a:t>
            </a:r>
            <a:r>
              <a:rPr lang="en-US" sz="3600" dirty="0">
                <a:solidFill>
                  <a:schemeClr val="accent1"/>
                </a:solidFill>
              </a:rPr>
              <a:t>distinct, definable community</a:t>
            </a:r>
            <a:r>
              <a:rPr lang="en-US" sz="3600" dirty="0"/>
              <a:t>.</a:t>
            </a:r>
          </a:p>
          <a:p>
            <a:pPr marL="457200" indent="-457200">
              <a:buFont typeface="+mj-lt"/>
              <a:buAutoNum type="arabicPeriod"/>
            </a:pPr>
            <a:r>
              <a:rPr lang="en-US" sz="3600" dirty="0" smtClean="0"/>
              <a:t>Assume </a:t>
            </a:r>
            <a:r>
              <a:rPr lang="en-US" sz="3600" dirty="0"/>
              <a:t>an </a:t>
            </a:r>
            <a:r>
              <a:rPr lang="en-US" sz="3600" dirty="0">
                <a:solidFill>
                  <a:schemeClr val="accent1"/>
                </a:solidFill>
              </a:rPr>
              <a:t>asset-based approach </a:t>
            </a:r>
            <a:r>
              <a:rPr lang="en-US" sz="3600" dirty="0"/>
              <a:t>to working with the community.</a:t>
            </a:r>
          </a:p>
          <a:p>
            <a:pPr marL="457200" indent="-457200">
              <a:buFont typeface="+mj-lt"/>
              <a:buAutoNum type="arabicPeriod"/>
            </a:pPr>
            <a:r>
              <a:rPr lang="en-US" sz="3600" dirty="0" smtClean="0"/>
              <a:t>Adopt </a:t>
            </a:r>
            <a:r>
              <a:rPr lang="en-US" sz="3600" dirty="0"/>
              <a:t>a </a:t>
            </a:r>
            <a:r>
              <a:rPr lang="en-US" sz="3600" dirty="0">
                <a:solidFill>
                  <a:schemeClr val="accent1"/>
                </a:solidFill>
              </a:rPr>
              <a:t>humble, listening approach </a:t>
            </a:r>
            <a:r>
              <a:rPr lang="en-US" sz="3600" dirty="0"/>
              <a:t>to the community.</a:t>
            </a:r>
          </a:p>
          <a:p>
            <a:pPr marL="457200" indent="-457200">
              <a:buFont typeface="+mj-lt"/>
              <a:buAutoNum type="arabicPeriod"/>
            </a:pPr>
            <a:r>
              <a:rPr lang="en-US" sz="3600" dirty="0" smtClean="0">
                <a:solidFill>
                  <a:schemeClr val="accent1"/>
                </a:solidFill>
              </a:rPr>
              <a:t>Identify</a:t>
            </a:r>
            <a:r>
              <a:rPr lang="en-US" sz="3600" dirty="0">
                <a:solidFill>
                  <a:schemeClr val="accent1"/>
                </a:solidFill>
              </a:rPr>
              <a:t>, respect and honor </a:t>
            </a:r>
            <a:r>
              <a:rPr lang="en-US" sz="3600" dirty="0"/>
              <a:t>those who speak on behalf of the community. </a:t>
            </a:r>
          </a:p>
        </p:txBody>
      </p:sp>
      <p:sp>
        <p:nvSpPr>
          <p:cNvPr id="5" name="Slide Number Placeholder 4"/>
          <p:cNvSpPr>
            <a:spLocks noGrp="1"/>
          </p:cNvSpPr>
          <p:nvPr>
            <p:ph type="sldNum" sz="quarter" idx="12"/>
          </p:nvPr>
        </p:nvSpPr>
        <p:spPr/>
        <p:txBody>
          <a:bodyPr/>
          <a:lstStyle/>
          <a:p>
            <a:pPr>
              <a:defRPr/>
            </a:pPr>
            <a:fld id="{BB1EB647-18E4-48E6-8B68-6CA7A4ED5D06}" type="slidenum">
              <a:rPr lang="en-US" smtClean="0"/>
              <a:pPr>
                <a:defRPr/>
              </a:pPr>
              <a:t>15</a:t>
            </a:fld>
            <a:endParaRPr lang="en-US" dirty="0"/>
          </a:p>
        </p:txBody>
      </p:sp>
    </p:spTree>
    <p:extLst>
      <p:ext uri="{BB962C8B-B14F-4D97-AF65-F5344CB8AC3E}">
        <p14:creationId xmlns:p14="http://schemas.microsoft.com/office/powerpoint/2010/main" val="80280628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NR Principles: We Will…</a:t>
            </a:r>
            <a:endParaRPr lang="en-US" dirty="0"/>
          </a:p>
        </p:txBody>
      </p:sp>
      <p:sp>
        <p:nvSpPr>
          <p:cNvPr id="3" name="Content Placeholder 2"/>
          <p:cNvSpPr>
            <a:spLocks noGrp="1"/>
          </p:cNvSpPr>
          <p:nvPr>
            <p:ph idx="1"/>
          </p:nvPr>
        </p:nvSpPr>
        <p:spPr>
          <a:xfrm>
            <a:off x="457200" y="1260565"/>
            <a:ext cx="8229600" cy="4525963"/>
          </a:xfrm>
        </p:spPr>
        <p:txBody>
          <a:bodyPr/>
          <a:lstStyle/>
          <a:p>
            <a:pPr marL="0" indent="0">
              <a:buNone/>
            </a:pPr>
            <a:r>
              <a:rPr lang="en-US" dirty="0" smtClean="0"/>
              <a:t>5. Recognize </a:t>
            </a:r>
            <a:r>
              <a:rPr lang="en-US" dirty="0"/>
              <a:t>that </a:t>
            </a:r>
            <a:r>
              <a:rPr lang="en-US" dirty="0">
                <a:solidFill>
                  <a:schemeClr val="accent1"/>
                </a:solidFill>
              </a:rPr>
              <a:t>housing is one component </a:t>
            </a:r>
            <a:r>
              <a:rPr lang="en-US" dirty="0"/>
              <a:t>of a community development strategy.</a:t>
            </a:r>
          </a:p>
          <a:p>
            <a:pPr marL="0" indent="0">
              <a:buNone/>
            </a:pPr>
            <a:r>
              <a:rPr lang="en-US" dirty="0" smtClean="0"/>
              <a:t>6. Offer </a:t>
            </a:r>
            <a:r>
              <a:rPr lang="en-US" dirty="0"/>
              <a:t>a range of housing products and services to contribute to the </a:t>
            </a:r>
            <a:r>
              <a:rPr lang="en-US" dirty="0">
                <a:solidFill>
                  <a:schemeClr val="accent1"/>
                </a:solidFill>
              </a:rPr>
              <a:t>community’s aspirations</a:t>
            </a:r>
            <a:r>
              <a:rPr lang="en-US" dirty="0"/>
              <a:t>.</a:t>
            </a:r>
          </a:p>
          <a:p>
            <a:pPr marL="0" indent="0">
              <a:buNone/>
            </a:pPr>
            <a:r>
              <a:rPr lang="en-US" dirty="0" smtClean="0"/>
              <a:t>7. Make </a:t>
            </a:r>
            <a:r>
              <a:rPr lang="en-US" dirty="0"/>
              <a:t>a </a:t>
            </a:r>
            <a:r>
              <a:rPr lang="en-US" dirty="0">
                <a:solidFill>
                  <a:schemeClr val="accent1"/>
                </a:solidFill>
              </a:rPr>
              <a:t>multiyear commitment </a:t>
            </a:r>
            <a:r>
              <a:rPr lang="en-US" dirty="0"/>
              <a:t>to the community in which we agreed to work.</a:t>
            </a:r>
          </a:p>
          <a:p>
            <a:pPr marL="0" indent="0">
              <a:buNone/>
            </a:pPr>
            <a:r>
              <a:rPr lang="en-US" dirty="0" smtClean="0"/>
              <a:t>8. Commit </a:t>
            </a:r>
            <a:r>
              <a:rPr lang="en-US" dirty="0"/>
              <a:t>to a process that </a:t>
            </a:r>
            <a:r>
              <a:rPr lang="en-US" dirty="0">
                <a:solidFill>
                  <a:schemeClr val="accent1"/>
                </a:solidFill>
              </a:rPr>
              <a:t>holds the participants accountable to evaluating our work. </a:t>
            </a:r>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16</a:t>
            </a:fld>
            <a:endParaRPr lang="en-US" dirty="0"/>
          </a:p>
        </p:txBody>
      </p:sp>
    </p:spTree>
    <p:extLst>
      <p:ext uri="{BB962C8B-B14F-4D97-AF65-F5344CB8AC3E}">
        <p14:creationId xmlns:p14="http://schemas.microsoft.com/office/powerpoint/2010/main" val="167159082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1"/>
                </a:solidFill>
              </a:rPr>
              <a:t>Aligning ABCD and Board Leadership</a:t>
            </a:r>
            <a:endParaRPr lang="en-US" sz="3600" dirty="0">
              <a:solidFill>
                <a:schemeClr val="accent1"/>
              </a:solidFill>
            </a:endParaRPr>
          </a:p>
        </p:txBody>
      </p:sp>
      <p:sp>
        <p:nvSpPr>
          <p:cNvPr id="3" name="Content Placeholder 2"/>
          <p:cNvSpPr>
            <a:spLocks noGrp="1"/>
          </p:cNvSpPr>
          <p:nvPr>
            <p:ph idx="1"/>
          </p:nvPr>
        </p:nvSpPr>
        <p:spPr/>
        <p:txBody>
          <a:bodyPr/>
          <a:lstStyle/>
          <a:p>
            <a:pPr marL="0" indent="0">
              <a:buNone/>
            </a:pPr>
            <a:r>
              <a:rPr lang="en-US" dirty="0" smtClean="0"/>
              <a:t>ABCD can, and should, be integrated across a Habitat Board’s work and practices </a:t>
            </a:r>
          </a:p>
          <a:p>
            <a:endParaRPr lang="en-US"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17</a:t>
            </a:fld>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2" y="3013099"/>
            <a:ext cx="8781656" cy="277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985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8517"/>
            <a:ext cx="8229600" cy="1143000"/>
          </a:xfrm>
        </p:spPr>
        <p:txBody>
          <a:bodyPr/>
          <a:lstStyle/>
          <a:p>
            <a:r>
              <a:rPr lang="en-US" sz="3600" dirty="0" smtClean="0">
                <a:solidFill>
                  <a:schemeClr val="accent1"/>
                </a:solidFill>
              </a:rPr>
              <a:t>ABCD &amp; Board Composition/Meeting Structure</a:t>
            </a:r>
            <a:endParaRPr lang="en-US" sz="3600" dirty="0">
              <a:solidFill>
                <a:schemeClr val="accent1"/>
              </a:solidFill>
            </a:endParaRPr>
          </a:p>
        </p:txBody>
      </p:sp>
      <p:sp>
        <p:nvSpPr>
          <p:cNvPr id="3" name="Content Placeholder 2"/>
          <p:cNvSpPr>
            <a:spLocks noGrp="1"/>
          </p:cNvSpPr>
          <p:nvPr>
            <p:ph idx="1"/>
          </p:nvPr>
        </p:nvSpPr>
        <p:spPr>
          <a:xfrm>
            <a:off x="457200" y="1823856"/>
            <a:ext cx="8229600" cy="4525963"/>
          </a:xfrm>
        </p:spPr>
        <p:txBody>
          <a:bodyPr/>
          <a:lstStyle/>
          <a:p>
            <a:r>
              <a:rPr lang="en-US" dirty="0" smtClean="0"/>
              <a:t>Are focus neighborhood residents serving on our Board of Directors and/or on Committees? </a:t>
            </a:r>
          </a:p>
          <a:p>
            <a:r>
              <a:rPr lang="en-US" dirty="0" smtClean="0"/>
              <a:t>Where do Board meetings take place? Is there an opportunity to hold a Board meeting at a meeting space in our focus neighborhood?</a:t>
            </a:r>
          </a:p>
          <a:p>
            <a:r>
              <a:rPr lang="en-US" dirty="0" smtClean="0"/>
              <a:t>Do we hear directly from focus neighborhood residents on a regular basis? </a:t>
            </a:r>
            <a:endParaRPr lang="en-US" sz="3600" dirty="0" smtClean="0"/>
          </a:p>
          <a:p>
            <a:endParaRPr lang="en-US"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18</a:t>
            </a:fld>
            <a:endParaRPr lang="en-US" dirty="0"/>
          </a:p>
        </p:txBody>
      </p:sp>
    </p:spTree>
    <p:extLst>
      <p:ext uri="{BB962C8B-B14F-4D97-AF65-F5344CB8AC3E}">
        <p14:creationId xmlns:p14="http://schemas.microsoft.com/office/powerpoint/2010/main" val="329743833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1"/>
                </a:solidFill>
              </a:rPr>
              <a:t>ABCD and a Board’s Fiduciary Role</a:t>
            </a:r>
            <a:endParaRPr lang="en-US" sz="4000" dirty="0">
              <a:solidFill>
                <a:schemeClr val="accent1"/>
              </a:solidFill>
            </a:endParaRPr>
          </a:p>
        </p:txBody>
      </p:sp>
      <p:sp>
        <p:nvSpPr>
          <p:cNvPr id="3" name="Content Placeholder 2"/>
          <p:cNvSpPr>
            <a:spLocks noGrp="1"/>
          </p:cNvSpPr>
          <p:nvPr>
            <p:ph idx="1"/>
          </p:nvPr>
        </p:nvSpPr>
        <p:spPr>
          <a:xfrm>
            <a:off x="457200" y="1448345"/>
            <a:ext cx="8229600" cy="4525963"/>
          </a:xfrm>
        </p:spPr>
        <p:txBody>
          <a:bodyPr/>
          <a:lstStyle/>
          <a:p>
            <a:pPr>
              <a:buFont typeface="Arial" panose="020B0604020202020204" pitchFamily="34" charset="0"/>
              <a:buChar char="•"/>
            </a:pPr>
            <a:r>
              <a:rPr lang="en-US" sz="3000" dirty="0" smtClean="0"/>
              <a:t>How, and via what channels, is our commitment to ABCD incorporated in our budget?</a:t>
            </a:r>
          </a:p>
          <a:p>
            <a:pPr>
              <a:buFont typeface="Arial" panose="020B0604020202020204" pitchFamily="34" charset="0"/>
              <a:buChar char="•"/>
            </a:pPr>
            <a:r>
              <a:rPr lang="en-US" sz="3000" dirty="0" smtClean="0"/>
              <a:t>Do residents have a voice in prioritizing where our affiliate’s time, money and energy is spent in this neighborhood? </a:t>
            </a:r>
          </a:p>
          <a:p>
            <a:pPr>
              <a:buFont typeface="Arial" panose="020B0604020202020204" pitchFamily="34" charset="0"/>
              <a:buChar char="•"/>
            </a:pPr>
            <a:r>
              <a:rPr lang="en-US" sz="3000" dirty="0" smtClean="0"/>
              <a:t>How can we acknowledge and celebrate the value of the gifts and resources that neighborhood residents contribute to revitalizing their community? </a:t>
            </a:r>
          </a:p>
          <a:p>
            <a:pPr>
              <a:buFont typeface="Arial" panose="020B0604020202020204" pitchFamily="34" charset="0"/>
              <a:buChar char="•"/>
            </a:pPr>
            <a:endParaRPr lang="en-US" sz="2800" dirty="0" smtClean="0"/>
          </a:p>
          <a:p>
            <a:pPr lvl="1"/>
            <a:endParaRPr lang="en-US"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19</a:t>
            </a:fld>
            <a:endParaRPr lang="en-US" dirty="0"/>
          </a:p>
        </p:txBody>
      </p:sp>
    </p:spTree>
    <p:extLst>
      <p:ext uri="{BB962C8B-B14F-4D97-AF65-F5344CB8AC3E}">
        <p14:creationId xmlns:p14="http://schemas.microsoft.com/office/powerpoint/2010/main" val="1832368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Training Objectives</a:t>
            </a:r>
            <a:endParaRPr lang="en-US" dirty="0">
              <a:solidFill>
                <a:schemeClr val="accent1"/>
              </a:solidFill>
            </a:endParaRPr>
          </a:p>
        </p:txBody>
      </p:sp>
      <p:sp>
        <p:nvSpPr>
          <p:cNvPr id="3" name="Content Placeholder 2"/>
          <p:cNvSpPr>
            <a:spLocks noGrp="1"/>
          </p:cNvSpPr>
          <p:nvPr>
            <p:ph idx="1"/>
          </p:nvPr>
        </p:nvSpPr>
        <p:spPr/>
        <p:txBody>
          <a:bodyPr/>
          <a:lstStyle/>
          <a:p>
            <a:pPr marL="514350" lvl="0" indent="-514350">
              <a:buFont typeface="+mj-lt"/>
              <a:buAutoNum type="arabicPeriod"/>
            </a:pPr>
            <a:r>
              <a:rPr lang="en-US" sz="2800" dirty="0" smtClean="0"/>
              <a:t>Orient HFH affiliate Board members and other organizational leaders to the concept of Asset Based Community Development (ABCD)</a:t>
            </a:r>
          </a:p>
          <a:p>
            <a:pPr marL="514350" lvl="0" indent="-514350">
              <a:buFont typeface="+mj-lt"/>
              <a:buAutoNum type="arabicPeriod"/>
            </a:pPr>
            <a:r>
              <a:rPr lang="en-US" sz="2800" dirty="0" smtClean="0"/>
              <a:t>Present ABCD in the context of Neighborhood Revitalization</a:t>
            </a:r>
          </a:p>
          <a:p>
            <a:pPr marL="514350" lvl="0" indent="-514350">
              <a:buFont typeface="+mj-lt"/>
              <a:buAutoNum type="arabicPeriod"/>
            </a:pPr>
            <a:r>
              <a:rPr lang="en-US" sz="2800" dirty="0" smtClean="0"/>
              <a:t>Provide a framework for ways that HFH Boards can integrate ABCD into their roles, responsibilities, and governance approach</a:t>
            </a:r>
          </a:p>
          <a:p>
            <a:pPr marL="514350" lvl="0" indent="-514350">
              <a:buFont typeface="+mj-lt"/>
              <a:buAutoNum type="arabicPeriod"/>
            </a:pPr>
            <a:r>
              <a:rPr lang="en-US" sz="2800" dirty="0" smtClean="0"/>
              <a:t>Offer a set of questions that Boards can use to stimulate discussion </a:t>
            </a:r>
            <a:r>
              <a:rPr lang="en-US" sz="2800" dirty="0"/>
              <a:t>around ABCD </a:t>
            </a:r>
          </a:p>
        </p:txBody>
      </p:sp>
      <p:sp>
        <p:nvSpPr>
          <p:cNvPr id="13" name="Slide Number Placeholder 12"/>
          <p:cNvSpPr>
            <a:spLocks noGrp="1"/>
          </p:cNvSpPr>
          <p:nvPr>
            <p:ph type="sldNum" sz="quarter" idx="12"/>
          </p:nvPr>
        </p:nvSpPr>
        <p:spPr/>
        <p:txBody>
          <a:bodyPr/>
          <a:lstStyle/>
          <a:p>
            <a:pPr>
              <a:defRPr/>
            </a:pPr>
            <a:fld id="{6BCB2A6F-84A6-4312-BDDB-053BDAF87E59}" type="slidenum">
              <a:rPr lang="en-US" smtClean="0"/>
              <a:pPr>
                <a:defRPr/>
              </a:pPr>
              <a:t>2</a:t>
            </a:fld>
            <a:endParaRPr lang="en-US" dirty="0"/>
          </a:p>
        </p:txBody>
      </p:sp>
    </p:spTree>
    <p:extLst>
      <p:ext uri="{BB962C8B-B14F-4D97-AF65-F5344CB8AC3E}">
        <p14:creationId xmlns:p14="http://schemas.microsoft.com/office/powerpoint/2010/main" val="2861960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1"/>
                </a:solidFill>
              </a:rPr>
              <a:t>ABCD and a Board’s Strategic Role</a:t>
            </a:r>
            <a:endParaRPr lang="en-US" sz="4000" dirty="0">
              <a:solidFill>
                <a:schemeClr val="accent1"/>
              </a:solidFill>
            </a:endParaRPr>
          </a:p>
        </p:txBody>
      </p:sp>
      <p:sp>
        <p:nvSpPr>
          <p:cNvPr id="3" name="Content Placeholder 2"/>
          <p:cNvSpPr>
            <a:spLocks noGrp="1"/>
          </p:cNvSpPr>
          <p:nvPr>
            <p:ph idx="1"/>
          </p:nvPr>
        </p:nvSpPr>
        <p:spPr/>
        <p:txBody>
          <a:bodyPr/>
          <a:lstStyle/>
          <a:p>
            <a:pPr defTabSz="914400" eaLnBrk="1" fontAlgn="auto" hangingPunct="1">
              <a:spcBef>
                <a:spcPts val="0"/>
              </a:spcBef>
              <a:spcAft>
                <a:spcPts val="0"/>
              </a:spcAft>
              <a:buSzTx/>
              <a:buFont typeface="Arial" panose="020B0604020202020204" pitchFamily="34" charset="0"/>
              <a:buChar char="•"/>
              <a:defRPr/>
            </a:pPr>
            <a:r>
              <a:rPr lang="en-US" dirty="0" smtClean="0">
                <a:solidFill>
                  <a:prstClr val="black"/>
                </a:solidFill>
              </a:rPr>
              <a:t>What is our long-range vision for our work in our focus neighborhood? Who are we working with to make this vision a reality? </a:t>
            </a:r>
          </a:p>
          <a:p>
            <a:pPr defTabSz="914400" eaLnBrk="1" fontAlgn="auto" hangingPunct="1">
              <a:spcBef>
                <a:spcPts val="0"/>
              </a:spcBef>
              <a:spcAft>
                <a:spcPts val="0"/>
              </a:spcAft>
              <a:buSzTx/>
              <a:buFont typeface="Arial" panose="020B0604020202020204" pitchFamily="34" charset="0"/>
              <a:buChar char="•"/>
              <a:defRPr/>
            </a:pPr>
            <a:r>
              <a:rPr lang="en-US" dirty="0" smtClean="0">
                <a:solidFill>
                  <a:prstClr val="black"/>
                </a:solidFill>
              </a:rPr>
              <a:t>How are we incorporating community aspirations and neighborhood resources into our long-range plans? </a:t>
            </a:r>
            <a:endParaRPr lang="en-US" dirty="0">
              <a:solidFill>
                <a:prstClr val="black"/>
              </a:solidFill>
            </a:endParaRPr>
          </a:p>
          <a:p>
            <a:pPr defTabSz="914400" eaLnBrk="1" fontAlgn="auto" hangingPunct="1">
              <a:spcBef>
                <a:spcPts val="0"/>
              </a:spcBef>
              <a:spcAft>
                <a:spcPts val="0"/>
              </a:spcAft>
              <a:buSzTx/>
              <a:buFont typeface="Arial" panose="020B0604020202020204" pitchFamily="34" charset="0"/>
              <a:buChar char="•"/>
              <a:defRPr/>
            </a:pPr>
            <a:r>
              <a:rPr lang="en-US" dirty="0" smtClean="0">
                <a:solidFill>
                  <a:prstClr val="black"/>
                </a:solidFill>
              </a:rPr>
              <a:t>To what degree are residents leading revitalization efforts in our target neighborhood? </a:t>
            </a:r>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20</a:t>
            </a:fld>
            <a:endParaRPr lang="en-US" dirty="0"/>
          </a:p>
        </p:txBody>
      </p:sp>
    </p:spTree>
    <p:extLst>
      <p:ext uri="{BB962C8B-B14F-4D97-AF65-F5344CB8AC3E}">
        <p14:creationId xmlns:p14="http://schemas.microsoft.com/office/powerpoint/2010/main" val="19781155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ABCD at the 10,000 Foot Level </a:t>
            </a:r>
            <a:endParaRPr lang="en-US" dirty="0">
              <a:solidFill>
                <a:schemeClr val="accent1"/>
              </a:solidFill>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3400" dirty="0" smtClean="0"/>
              <a:t>What is our role in contributing to our focus neighborhood’s health? What are others’ roles?</a:t>
            </a:r>
          </a:p>
          <a:p>
            <a:pPr>
              <a:buFont typeface="Arial" panose="020B0604020202020204" pitchFamily="34" charset="0"/>
              <a:buChar char="•"/>
            </a:pPr>
            <a:r>
              <a:rPr lang="en-US" sz="3400" dirty="0" smtClean="0"/>
              <a:t>What words do we use to describe our work? Are they needs-based, or asset-based? </a:t>
            </a:r>
            <a:endParaRPr lang="en-US" sz="3400" dirty="0"/>
          </a:p>
          <a:p>
            <a:pPr>
              <a:buFont typeface="Arial" panose="020B0604020202020204" pitchFamily="34" charset="0"/>
              <a:buChar char="•"/>
            </a:pPr>
            <a:r>
              <a:rPr lang="en-US" sz="3400" dirty="0" smtClean="0"/>
              <a:t>How can we become the kind of organization that others identify as an asset?</a:t>
            </a:r>
            <a:endParaRPr lang="en-US" sz="3400"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21</a:t>
            </a:fld>
            <a:endParaRPr lang="en-US" dirty="0"/>
          </a:p>
        </p:txBody>
      </p:sp>
    </p:spTree>
    <p:extLst>
      <p:ext uri="{BB962C8B-B14F-4D97-AF65-F5344CB8AC3E}">
        <p14:creationId xmlns:p14="http://schemas.microsoft.com/office/powerpoint/2010/main" val="17171708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Summary and Closing Thoughts</a:t>
            </a:r>
            <a:endParaRPr lang="en-US" dirty="0">
              <a:solidFill>
                <a:schemeClr val="accent1"/>
              </a:solidFill>
            </a:endParaRPr>
          </a:p>
        </p:txBody>
      </p:sp>
      <p:sp>
        <p:nvSpPr>
          <p:cNvPr id="3" name="Content Placeholder 2"/>
          <p:cNvSpPr>
            <a:spLocks noGrp="1"/>
          </p:cNvSpPr>
          <p:nvPr>
            <p:ph idx="1"/>
          </p:nvPr>
        </p:nvSpPr>
        <p:spPr/>
        <p:txBody>
          <a:bodyPr/>
          <a:lstStyle/>
          <a:p>
            <a:r>
              <a:rPr lang="en-US" sz="3600" dirty="0" smtClean="0"/>
              <a:t>Success in ABCD:</a:t>
            </a:r>
          </a:p>
          <a:p>
            <a:pPr lvl="1"/>
            <a:r>
              <a:rPr lang="en-US" sz="3200" dirty="0" smtClean="0"/>
              <a:t>Is </a:t>
            </a:r>
            <a:r>
              <a:rPr lang="en-US" sz="3200" dirty="0"/>
              <a:t>a </a:t>
            </a:r>
            <a:r>
              <a:rPr lang="en-US" sz="3200" dirty="0">
                <a:solidFill>
                  <a:srgbClr val="00B050"/>
                </a:solidFill>
              </a:rPr>
              <a:t>relationship-driven</a:t>
            </a:r>
            <a:r>
              <a:rPr lang="en-US" sz="3200" dirty="0"/>
              <a:t> process; it takes </a:t>
            </a:r>
            <a:r>
              <a:rPr lang="en-US" sz="3200" dirty="0" smtClean="0"/>
              <a:t>time</a:t>
            </a:r>
            <a:endParaRPr lang="en-US" sz="3200" dirty="0"/>
          </a:p>
          <a:p>
            <a:pPr lvl="1"/>
            <a:r>
              <a:rPr lang="en-US" sz="3200" dirty="0" smtClean="0"/>
              <a:t>Needs to be a </a:t>
            </a:r>
            <a:r>
              <a:rPr lang="en-US" sz="3200" dirty="0" smtClean="0">
                <a:solidFill>
                  <a:srgbClr val="00B050"/>
                </a:solidFill>
              </a:rPr>
              <a:t>habit</a:t>
            </a:r>
            <a:r>
              <a:rPr lang="en-US" sz="3200" dirty="0" smtClean="0"/>
              <a:t>, not </a:t>
            </a:r>
            <a:r>
              <a:rPr lang="en-US" sz="3200" dirty="0"/>
              <a:t>a “</a:t>
            </a:r>
            <a:r>
              <a:rPr lang="en-US" sz="3200" dirty="0" smtClean="0"/>
              <a:t>one-off</a:t>
            </a:r>
            <a:r>
              <a:rPr lang="en-US" sz="3200" dirty="0"/>
              <a:t>” </a:t>
            </a:r>
            <a:r>
              <a:rPr lang="en-US" sz="3200" dirty="0" smtClean="0"/>
              <a:t>activity</a:t>
            </a:r>
          </a:p>
          <a:p>
            <a:pPr lvl="1"/>
            <a:r>
              <a:rPr lang="en-US" sz="3200" dirty="0" smtClean="0"/>
              <a:t>Requires introspection, intentional discussion, and a </a:t>
            </a:r>
            <a:r>
              <a:rPr lang="en-US" sz="3200" dirty="0" smtClean="0">
                <a:solidFill>
                  <a:srgbClr val="00B050"/>
                </a:solidFill>
              </a:rPr>
              <a:t>commitment</a:t>
            </a:r>
            <a:r>
              <a:rPr lang="en-US" sz="3200" dirty="0" smtClean="0"/>
              <a:t> to revisit organizational norms </a:t>
            </a:r>
          </a:p>
          <a:p>
            <a:pPr lvl="1"/>
            <a:r>
              <a:rPr lang="en-US" sz="3200" dirty="0" smtClean="0"/>
              <a:t>Focuses on </a:t>
            </a:r>
            <a:r>
              <a:rPr lang="en-US" sz="3200" dirty="0" smtClean="0">
                <a:solidFill>
                  <a:srgbClr val="00B050"/>
                </a:solidFill>
              </a:rPr>
              <a:t>listening and asking</a:t>
            </a:r>
            <a:r>
              <a:rPr lang="en-US" sz="3200" dirty="0" smtClean="0"/>
              <a:t>, not telling</a:t>
            </a:r>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22</a:t>
            </a:fld>
            <a:endParaRPr lang="en-US" dirty="0"/>
          </a:p>
        </p:txBody>
      </p:sp>
    </p:spTree>
    <p:extLst>
      <p:ext uri="{BB962C8B-B14F-4D97-AF65-F5344CB8AC3E}">
        <p14:creationId xmlns:p14="http://schemas.microsoft.com/office/powerpoint/2010/main" val="409654590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Resources</a:t>
            </a:r>
            <a:endParaRPr lang="en-US" dirty="0">
              <a:solidFill>
                <a:schemeClr val="accent1"/>
              </a:solidFill>
            </a:endParaRPr>
          </a:p>
        </p:txBody>
      </p:sp>
      <p:sp>
        <p:nvSpPr>
          <p:cNvPr id="3" name="Content Placeholder 2"/>
          <p:cNvSpPr>
            <a:spLocks noGrp="1"/>
          </p:cNvSpPr>
          <p:nvPr>
            <p:ph idx="1"/>
          </p:nvPr>
        </p:nvSpPr>
        <p:spPr/>
        <p:txBody>
          <a:bodyPr/>
          <a:lstStyle/>
          <a:p>
            <a:r>
              <a:rPr lang="en-US" sz="2800" dirty="0" smtClean="0"/>
              <a:t>The Asset-Based Community Development Institute: </a:t>
            </a:r>
            <a:r>
              <a:rPr lang="en-US" sz="2800" dirty="0" smtClean="0">
                <a:hlinkClick r:id="rId3"/>
              </a:rPr>
              <a:t>www.abcdinstitute.org</a:t>
            </a:r>
            <a:r>
              <a:rPr lang="en-US" sz="2800" dirty="0" smtClean="0"/>
              <a:t> </a:t>
            </a:r>
          </a:p>
          <a:p>
            <a:r>
              <a:rPr lang="en-US" sz="2800" u="sng" dirty="0"/>
              <a:t>Building Communities from the Inside Out: A Path Toward Finding and Mobilizing a Community's Assets</a:t>
            </a:r>
            <a:r>
              <a:rPr lang="en-US" sz="2800" dirty="0"/>
              <a:t>, </a:t>
            </a:r>
            <a:r>
              <a:rPr lang="en-US" sz="2800" dirty="0" err="1"/>
              <a:t>Kretzmann</a:t>
            </a:r>
            <a:r>
              <a:rPr lang="en-US" sz="2800" dirty="0"/>
              <a:t> and McKnight, </a:t>
            </a:r>
            <a:r>
              <a:rPr lang="en-US" sz="2800" dirty="0" smtClean="0"/>
              <a:t>1993</a:t>
            </a:r>
          </a:p>
          <a:p>
            <a:r>
              <a:rPr lang="en-US" sz="2800" dirty="0" smtClean="0"/>
              <a:t>Lecture from Cormac Russell, </a:t>
            </a:r>
            <a:r>
              <a:rPr lang="en-US" sz="2800" dirty="0"/>
              <a:t>ABCD </a:t>
            </a:r>
            <a:r>
              <a:rPr lang="en-US" sz="2800" dirty="0" smtClean="0"/>
              <a:t>faculty: </a:t>
            </a:r>
            <a:r>
              <a:rPr lang="en-US" sz="2800" dirty="0">
                <a:hlinkClick r:id="rId4"/>
              </a:rPr>
              <a:t>https://</a:t>
            </a:r>
            <a:r>
              <a:rPr lang="en-US" sz="2800" dirty="0" smtClean="0">
                <a:hlinkClick r:id="rId4"/>
              </a:rPr>
              <a:t>www.youtube.com/watch?v=ejH9tPsgN_E</a:t>
            </a:r>
            <a:endParaRPr lang="en-US" sz="2800" dirty="0" smtClean="0"/>
          </a:p>
          <a:p>
            <a:r>
              <a:rPr lang="en-US" sz="2800" dirty="0" smtClean="0"/>
              <a:t>My.Habitat.org: </a:t>
            </a:r>
          </a:p>
          <a:p>
            <a:pPr lvl="1"/>
            <a:r>
              <a:rPr lang="en-US" sz="2400" dirty="0" smtClean="0"/>
              <a:t>HFH Affiliate Rationale for ABCD Approach</a:t>
            </a:r>
          </a:p>
          <a:p>
            <a:pPr lvl="1"/>
            <a:r>
              <a:rPr lang="en-US" sz="2400" dirty="0" smtClean="0"/>
              <a:t>ABCD Principles and Practices webinar </a:t>
            </a:r>
          </a:p>
          <a:p>
            <a:endParaRPr lang="en-US" sz="2800" dirty="0" smtClean="0"/>
          </a:p>
          <a:p>
            <a:endParaRPr lang="en-US" dirty="0" smtClean="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23</a:t>
            </a:fld>
            <a:endParaRPr lang="en-US" dirty="0"/>
          </a:p>
        </p:txBody>
      </p:sp>
    </p:spTree>
    <p:extLst>
      <p:ext uri="{BB962C8B-B14F-4D97-AF65-F5344CB8AC3E}">
        <p14:creationId xmlns:p14="http://schemas.microsoft.com/office/powerpoint/2010/main" val="83964057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noGrp="1"/>
          </p:cNvSpPr>
          <p:nvPr>
            <p:ph type="title"/>
          </p:nvPr>
        </p:nvSpPr>
        <p:spPr/>
        <p:txBody>
          <a:bodyPr/>
          <a:lstStyle/>
          <a:p>
            <a:pPr eaLnBrk="1" hangingPunct="1"/>
            <a:r>
              <a:rPr smtClean="0">
                <a:latin typeface="Cambria" pitchFamily="18" charset="0"/>
                <a:cs typeface="Times New Roman" pitchFamily="18" charset="0"/>
              </a:rPr>
              <a:t> </a:t>
            </a:r>
          </a:p>
        </p:txBody>
      </p:sp>
      <p:sp>
        <p:nvSpPr>
          <p:cNvPr id="3" name="Slide Number Placeholder 3"/>
          <p:cNvSpPr txBox="1"/>
          <p:nvPr/>
        </p:nvSpPr>
        <p:spPr>
          <a:xfrm>
            <a:off x="6553200" y="6356350"/>
            <a:ext cx="2133600" cy="365125"/>
          </a:xfrm>
          <a:prstGeom prst="rect">
            <a:avLst/>
          </a:prstGeom>
          <a:noFill/>
          <a:ln>
            <a:noFill/>
          </a:ln>
          <a:effectLst>
            <a:outerShdw dist="22997" dir="5400000" algn="tl">
              <a:srgbClr val="000000">
                <a:alpha val="35000"/>
              </a:srgbClr>
            </a:outerShdw>
          </a:effectLst>
        </p:spPr>
        <p:txBody>
          <a:bodyPr anchor="ctr"/>
          <a:lstStyle/>
          <a:p>
            <a:pPr algn="r">
              <a:defRPr sz="1800" b="0" i="0" u="none" strike="noStrike" kern="0" cap="none" spc="0" baseline="0">
                <a:solidFill>
                  <a:srgbClr val="000000"/>
                </a:solidFill>
                <a:uFillTx/>
              </a:defRPr>
            </a:pPr>
            <a:fld id="{C76EA14E-530A-4DEB-BC60-B5076864392D}" type="slidenum">
              <a:rPr lang="en-US" sz="1200" kern="0">
                <a:solidFill>
                  <a:srgbClr val="BFBFBF"/>
                </a:solidFill>
              </a:rPr>
              <a:pPr algn="r">
                <a:defRPr sz="1800" b="0" i="0" u="none" strike="noStrike" kern="0" cap="none" spc="0" baseline="0">
                  <a:solidFill>
                    <a:srgbClr val="000000"/>
                  </a:solidFill>
                  <a:uFillTx/>
                </a:defRPr>
              </a:pPr>
              <a:t>24</a:t>
            </a:fld>
            <a:endParaRPr lang="en-US" sz="1200" kern="0">
              <a:solidFill>
                <a:srgbClr val="BFBFBF"/>
              </a:solidFill>
            </a:endParaRPr>
          </a:p>
        </p:txBody>
      </p:sp>
      <p:sp>
        <p:nvSpPr>
          <p:cNvPr id="5" name="Slide Number Placeholder 4"/>
          <p:cNvSpPr>
            <a:spLocks noGrp="1"/>
          </p:cNvSpPr>
          <p:nvPr>
            <p:ph type="sldNum" sz="quarter" idx="12"/>
          </p:nvPr>
        </p:nvSpPr>
        <p:spPr/>
        <p:txBody>
          <a:bodyPr/>
          <a:lstStyle/>
          <a:p>
            <a:pPr>
              <a:defRPr/>
            </a:pPr>
            <a:fld id="{BBB0D206-78D3-4856-A14B-1EFC372935AA}" type="slidenum">
              <a:rPr lang="en-US" smtClean="0"/>
              <a:pPr>
                <a:defRPr/>
              </a:pPr>
              <a:t>24</a:t>
            </a:fld>
            <a:endParaRPr lang="en-US"/>
          </a:p>
        </p:txBody>
      </p:sp>
      <p:sp>
        <p:nvSpPr>
          <p:cNvPr id="2" name="TextBox 1"/>
          <p:cNvSpPr txBox="1"/>
          <p:nvPr/>
        </p:nvSpPr>
        <p:spPr>
          <a:xfrm>
            <a:off x="1188720" y="1270000"/>
            <a:ext cx="3245312" cy="1569660"/>
          </a:xfrm>
          <a:prstGeom prst="rect">
            <a:avLst/>
          </a:prstGeom>
          <a:noFill/>
        </p:spPr>
        <p:txBody>
          <a:bodyPr wrap="none" rtlCol="0">
            <a:spAutoFit/>
          </a:bodyPr>
          <a:lstStyle/>
          <a:p>
            <a:endParaRPr lang="en-US" sz="4800" dirty="0">
              <a:latin typeface="Times New Roman" panose="02020603050405020304" pitchFamily="18" charset="0"/>
              <a:cs typeface="Times New Roman" panose="02020603050405020304" pitchFamily="18" charset="0"/>
            </a:endParaRPr>
          </a:p>
          <a:p>
            <a:r>
              <a:rPr lang="en-US" sz="4800" dirty="0" smtClean="0">
                <a:solidFill>
                  <a:schemeClr val="tx2"/>
                </a:solidFill>
                <a:latin typeface="Times New Roman" panose="02020603050405020304" pitchFamily="18" charset="0"/>
                <a:cs typeface="Times New Roman" panose="02020603050405020304" pitchFamily="18" charset="0"/>
              </a:rPr>
              <a:t>Thank You! </a:t>
            </a:r>
            <a:endParaRPr lang="en-US" sz="4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31003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Defining ABCD</a:t>
            </a:r>
            <a:endParaRPr lang="en-US" dirty="0">
              <a:solidFill>
                <a:schemeClr val="accent1"/>
              </a:solidFill>
            </a:endParaRPr>
          </a:p>
        </p:txBody>
      </p:sp>
      <p:sp>
        <p:nvSpPr>
          <p:cNvPr id="3" name="Content Placeholder 2"/>
          <p:cNvSpPr>
            <a:spLocks noGrp="1"/>
          </p:cNvSpPr>
          <p:nvPr>
            <p:ph idx="1"/>
          </p:nvPr>
        </p:nvSpPr>
        <p:spPr>
          <a:xfrm>
            <a:off x="457200" y="1417638"/>
            <a:ext cx="8229600" cy="4525963"/>
          </a:xfrm>
        </p:spPr>
        <p:txBody>
          <a:bodyPr/>
          <a:lstStyle/>
          <a:p>
            <a:r>
              <a:rPr lang="en-US" sz="2400" i="1" dirty="0" smtClean="0"/>
              <a:t>Asset: </a:t>
            </a:r>
            <a:r>
              <a:rPr lang="en-US" sz="2400" dirty="0" smtClean="0"/>
              <a:t>a useful or valuable thing, person or quality </a:t>
            </a:r>
          </a:p>
          <a:p>
            <a:pPr lvl="1"/>
            <a:r>
              <a:rPr lang="en-US" sz="2400" dirty="0" smtClean="0"/>
              <a:t>Tangible or intangible</a:t>
            </a:r>
          </a:p>
          <a:p>
            <a:pPr lvl="1"/>
            <a:r>
              <a:rPr lang="en-US" sz="2400" dirty="0" smtClean="0"/>
              <a:t>Goes beyond a traditional economic definition </a:t>
            </a:r>
          </a:p>
          <a:p>
            <a:r>
              <a:rPr lang="en-US" sz="2400" i="1" dirty="0" smtClean="0"/>
              <a:t>Community Development</a:t>
            </a:r>
            <a:r>
              <a:rPr lang="en-US" sz="2400" dirty="0" smtClean="0"/>
              <a:t>: </a:t>
            </a:r>
            <a:r>
              <a:rPr lang="en-US" sz="2400" dirty="0"/>
              <a:t>“both a process and the result of an </a:t>
            </a:r>
            <a:r>
              <a:rPr lang="en-US" sz="2400" dirty="0" smtClean="0"/>
              <a:t>organized and </a:t>
            </a:r>
            <a:r>
              <a:rPr lang="en-US" sz="2400" dirty="0"/>
              <a:t>ongoing effort in a </a:t>
            </a:r>
            <a:r>
              <a:rPr lang="en-US" sz="2400" dirty="0" smtClean="0"/>
              <a:t>community… based </a:t>
            </a:r>
            <a:r>
              <a:rPr lang="en-US" sz="2400" dirty="0"/>
              <a:t>on a shared vision for the quality of life that residents wish to achieve and sustain.” </a:t>
            </a:r>
            <a:r>
              <a:rPr lang="en-US" sz="2400" dirty="0" smtClean="0"/>
              <a:t>(HFHI)</a:t>
            </a:r>
          </a:p>
          <a:p>
            <a:r>
              <a:rPr lang="en-US" sz="2400" i="1" dirty="0" smtClean="0"/>
              <a:t>Asset-Based Community Development</a:t>
            </a:r>
            <a:r>
              <a:rPr lang="en-US" sz="2400" dirty="0" smtClean="0"/>
              <a:t>: “A methodology that seeks to uncover and use the strengths within communities as a means for sustainable development.” (ABCD Institute)</a:t>
            </a:r>
            <a:endParaRPr lang="en-US" sz="2400"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3</a:t>
            </a:fld>
            <a:endParaRPr lang="en-US" dirty="0"/>
          </a:p>
        </p:txBody>
      </p:sp>
    </p:spTree>
    <p:extLst>
      <p:ext uri="{BB962C8B-B14F-4D97-AF65-F5344CB8AC3E}">
        <p14:creationId xmlns:p14="http://schemas.microsoft.com/office/powerpoint/2010/main" val="2282167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634" y="3527286"/>
            <a:ext cx="2229396" cy="297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accent1"/>
                </a:solidFill>
              </a:rPr>
              <a:t>ABCD Principles </a:t>
            </a:r>
            <a:endParaRPr lang="en-US" dirty="0">
              <a:solidFill>
                <a:schemeClr val="accent1"/>
              </a:solidFill>
            </a:endParaRPr>
          </a:p>
        </p:txBody>
      </p:sp>
      <p:sp>
        <p:nvSpPr>
          <p:cNvPr id="3" name="Content Placeholder 2"/>
          <p:cNvSpPr>
            <a:spLocks noGrp="1"/>
          </p:cNvSpPr>
          <p:nvPr>
            <p:ph idx="1"/>
          </p:nvPr>
        </p:nvSpPr>
        <p:spPr>
          <a:xfrm>
            <a:off x="857793" y="1402194"/>
            <a:ext cx="8020594" cy="4313850"/>
          </a:xfrm>
        </p:spPr>
        <p:txBody>
          <a:bodyPr/>
          <a:lstStyle/>
          <a:p>
            <a:r>
              <a:rPr lang="en-US" sz="2800" dirty="0" smtClean="0"/>
              <a:t>All people, and all neighborhoods, are gifted, resourceful and capable </a:t>
            </a:r>
          </a:p>
          <a:p>
            <a:r>
              <a:rPr lang="en-US" sz="2800" dirty="0"/>
              <a:t>Traditional terminology around community development can be </a:t>
            </a:r>
            <a:r>
              <a:rPr lang="en-US" sz="2800" dirty="0" smtClean="0"/>
              <a:t>redefined</a:t>
            </a:r>
          </a:p>
          <a:p>
            <a:r>
              <a:rPr lang="en-US" sz="2800" dirty="0" smtClean="0"/>
              <a:t>Turn “needs</a:t>
            </a:r>
            <a:r>
              <a:rPr lang="en-US" sz="2800" dirty="0"/>
              <a:t>” into “assets</a:t>
            </a:r>
            <a:r>
              <a:rPr lang="en-US" sz="2800" dirty="0" smtClean="0"/>
              <a:t>” </a:t>
            </a:r>
            <a:endParaRPr lang="en-US" sz="2800" dirty="0"/>
          </a:p>
          <a:p>
            <a:endParaRPr lang="en-US" sz="2800" dirty="0" smtClean="0"/>
          </a:p>
          <a:p>
            <a:pPr marL="0" indent="0">
              <a:buNone/>
            </a:pPr>
            <a:endParaRPr lang="en-US" sz="2400" dirty="0" smtClean="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4</a:t>
            </a:fld>
            <a:endParaRPr lang="en-US" dirty="0"/>
          </a:p>
        </p:txBody>
      </p:sp>
    </p:spTree>
    <p:extLst>
      <p:ext uri="{BB962C8B-B14F-4D97-AF65-F5344CB8AC3E}">
        <p14:creationId xmlns:p14="http://schemas.microsoft.com/office/powerpoint/2010/main" val="363177646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Five Types of Assets </a:t>
            </a:r>
            <a:endParaRPr lang="en-US" dirty="0">
              <a:solidFill>
                <a:schemeClr val="accent1"/>
              </a:solidFill>
            </a:endParaRPr>
          </a:p>
        </p:txBody>
      </p:sp>
      <p:sp>
        <p:nvSpPr>
          <p:cNvPr id="3" name="Content Placeholder 2"/>
          <p:cNvSpPr>
            <a:spLocks noGrp="1"/>
          </p:cNvSpPr>
          <p:nvPr>
            <p:ph idx="1"/>
          </p:nvPr>
        </p:nvSpPr>
        <p:spPr>
          <a:xfrm>
            <a:off x="457200" y="1421049"/>
            <a:ext cx="8229600" cy="4964373"/>
          </a:xfrm>
        </p:spPr>
        <p:txBody>
          <a:bodyPr/>
          <a:lstStyle/>
          <a:p>
            <a:r>
              <a:rPr lang="en-US" sz="2800" dirty="0" smtClean="0">
                <a:solidFill>
                  <a:schemeClr val="accent1"/>
                </a:solidFill>
              </a:rPr>
              <a:t>Individuals</a:t>
            </a:r>
            <a:r>
              <a:rPr lang="en-US" sz="2800" dirty="0" smtClean="0"/>
              <a:t>–bring skills, knowledge, expertise, energy</a:t>
            </a:r>
          </a:p>
          <a:p>
            <a:endParaRPr lang="en-US"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5</a:t>
            </a:fld>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247" y="2635568"/>
            <a:ext cx="476250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003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Five Types of Assets </a:t>
            </a:r>
            <a:endParaRPr lang="en-US" dirty="0">
              <a:solidFill>
                <a:schemeClr val="accent1"/>
              </a:solidFill>
            </a:endParaRPr>
          </a:p>
        </p:txBody>
      </p:sp>
      <p:sp>
        <p:nvSpPr>
          <p:cNvPr id="3" name="Content Placeholder 2"/>
          <p:cNvSpPr>
            <a:spLocks noGrp="1"/>
          </p:cNvSpPr>
          <p:nvPr>
            <p:ph idx="1"/>
          </p:nvPr>
        </p:nvSpPr>
        <p:spPr>
          <a:xfrm>
            <a:off x="457200" y="1391977"/>
            <a:ext cx="8229600" cy="4964373"/>
          </a:xfrm>
        </p:spPr>
        <p:txBody>
          <a:bodyPr/>
          <a:lstStyle/>
          <a:p>
            <a:r>
              <a:rPr lang="en-US" sz="2800" dirty="0" smtClean="0">
                <a:solidFill>
                  <a:schemeClr val="accent1"/>
                </a:solidFill>
              </a:rPr>
              <a:t>Associations</a:t>
            </a:r>
            <a:r>
              <a:rPr lang="en-US" sz="2800" dirty="0" smtClean="0"/>
              <a:t>–informal groups, “engine-room of people-powered change” (Cormac Russell, ABCD faculty </a:t>
            </a:r>
            <a:r>
              <a:rPr lang="en-US" sz="2800" dirty="0"/>
              <a:t>member) </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r>
              <a:rPr lang="en-US" sz="2800" dirty="0" smtClean="0"/>
              <a:t>Resources </a:t>
            </a:r>
            <a:r>
              <a:rPr lang="en-US" sz="2800" dirty="0"/>
              <a:t>of public, private and non-profit </a:t>
            </a:r>
            <a:r>
              <a:rPr lang="en-US" sz="2800" dirty="0">
                <a:solidFill>
                  <a:schemeClr val="accent1"/>
                </a:solidFill>
              </a:rPr>
              <a:t>institutions </a:t>
            </a:r>
          </a:p>
          <a:p>
            <a:endParaRPr lang="en-US" sz="2800" dirty="0" smtClean="0"/>
          </a:p>
          <a:p>
            <a:endParaRPr lang="en-US"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6</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2" y="2778447"/>
            <a:ext cx="3533775" cy="238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8" y="2853372"/>
            <a:ext cx="35337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22460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Five Types of Assets </a:t>
            </a:r>
            <a:endParaRPr lang="en-US" dirty="0">
              <a:solidFill>
                <a:schemeClr val="accent1"/>
              </a:solidFill>
            </a:endParaRPr>
          </a:p>
        </p:txBody>
      </p:sp>
      <p:sp>
        <p:nvSpPr>
          <p:cNvPr id="3" name="Content Placeholder 2"/>
          <p:cNvSpPr>
            <a:spLocks noGrp="1"/>
          </p:cNvSpPr>
          <p:nvPr>
            <p:ph idx="1"/>
          </p:nvPr>
        </p:nvSpPr>
        <p:spPr>
          <a:xfrm>
            <a:off x="457200" y="1421049"/>
            <a:ext cx="8229600" cy="4964373"/>
          </a:xfrm>
        </p:spPr>
        <p:txBody>
          <a:bodyPr/>
          <a:lstStyle/>
          <a:p>
            <a:r>
              <a:rPr lang="en-US" sz="2400" dirty="0" smtClean="0">
                <a:solidFill>
                  <a:schemeClr val="accent1"/>
                </a:solidFill>
              </a:rPr>
              <a:t>Physical, infrastructure, and economic </a:t>
            </a:r>
            <a:r>
              <a:rPr lang="en-US" sz="2400" dirty="0" smtClean="0"/>
              <a:t>assets –land, buildings, common space, and purchasing power</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7</a:t>
            </a:fld>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97" y="2898953"/>
            <a:ext cx="4075611" cy="278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670" y="2898955"/>
            <a:ext cx="4171387" cy="278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66360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48" y="2278309"/>
            <a:ext cx="7249885" cy="419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accent1"/>
                </a:solidFill>
              </a:rPr>
              <a:t>Five Types of Assets </a:t>
            </a:r>
            <a:endParaRPr lang="en-US" dirty="0">
              <a:solidFill>
                <a:schemeClr val="accent1"/>
              </a:solidFill>
            </a:endParaRPr>
          </a:p>
        </p:txBody>
      </p:sp>
      <p:sp>
        <p:nvSpPr>
          <p:cNvPr id="3" name="Content Placeholder 2"/>
          <p:cNvSpPr>
            <a:spLocks noGrp="1"/>
          </p:cNvSpPr>
          <p:nvPr>
            <p:ph idx="1"/>
          </p:nvPr>
        </p:nvSpPr>
        <p:spPr>
          <a:xfrm>
            <a:off x="457200" y="1421049"/>
            <a:ext cx="8229600" cy="4964373"/>
          </a:xfrm>
        </p:spPr>
        <p:txBody>
          <a:bodyPr/>
          <a:lstStyle/>
          <a:p>
            <a:r>
              <a:rPr lang="en-US" sz="2400" dirty="0" smtClean="0">
                <a:solidFill>
                  <a:schemeClr val="accent1"/>
                </a:solidFill>
              </a:rPr>
              <a:t>Connections </a:t>
            </a:r>
            <a:r>
              <a:rPr lang="en-US" sz="2400" dirty="0" smtClean="0"/>
              <a:t>– a community’s stories, relationships, and its ability to work together </a:t>
            </a:r>
          </a:p>
          <a:p>
            <a:endParaRPr lang="en-US" dirty="0"/>
          </a:p>
        </p:txBody>
      </p:sp>
      <p:sp>
        <p:nvSpPr>
          <p:cNvPr id="4" name="Slide Number Placeholder 3"/>
          <p:cNvSpPr>
            <a:spLocks noGrp="1"/>
          </p:cNvSpPr>
          <p:nvPr>
            <p:ph type="sldNum" sz="quarter" idx="12"/>
          </p:nvPr>
        </p:nvSpPr>
        <p:spPr/>
        <p:txBody>
          <a:bodyPr/>
          <a:lstStyle/>
          <a:p>
            <a:pPr>
              <a:defRPr/>
            </a:pPr>
            <a:fld id="{B5589285-D582-43ED-AA5B-7765B307B939}" type="slidenum">
              <a:rPr lang="en-US" smtClean="0"/>
              <a:pPr>
                <a:defRPr/>
              </a:pPr>
              <a:t>8</a:t>
            </a:fld>
            <a:endParaRPr lang="en-US" dirty="0"/>
          </a:p>
        </p:txBody>
      </p:sp>
    </p:spTree>
    <p:extLst>
      <p:ext uri="{BB962C8B-B14F-4D97-AF65-F5344CB8AC3E}">
        <p14:creationId xmlns:p14="http://schemas.microsoft.com/office/powerpoint/2010/main" val="35890794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1"/>
                </a:solidFill>
              </a:rPr>
              <a:t>Neighborhood Needs: What’s Wrong</a:t>
            </a:r>
            <a:endParaRPr lang="en-US" sz="4000" dirty="0">
              <a:solidFill>
                <a:schemeClr val="accent1"/>
              </a:solidFill>
            </a:endParaRPr>
          </a:p>
        </p:txBody>
      </p:sp>
      <p:sp>
        <p:nvSpPr>
          <p:cNvPr id="5" name="Slide Number Placeholder 4"/>
          <p:cNvSpPr>
            <a:spLocks noGrp="1"/>
          </p:cNvSpPr>
          <p:nvPr>
            <p:ph type="sldNum" sz="quarter" idx="12"/>
          </p:nvPr>
        </p:nvSpPr>
        <p:spPr/>
        <p:txBody>
          <a:bodyPr/>
          <a:lstStyle/>
          <a:p>
            <a:pPr>
              <a:defRPr/>
            </a:pPr>
            <a:fld id="{6BCB2A6F-84A6-4312-BDDB-053BDAF87E59}" type="slidenum">
              <a:rPr lang="en-US" smtClean="0"/>
              <a:pPr>
                <a:defRPr/>
              </a:pPr>
              <a:t>9</a:t>
            </a:fld>
            <a:endParaRPr lang="en-US" dirty="0"/>
          </a:p>
        </p:txBody>
      </p:sp>
      <p:pic>
        <p:nvPicPr>
          <p:cNvPr id="2050" name="Picture 2" descr="http://ocw.tufts.edu/data/31/392153/392170_x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9" y="1288732"/>
            <a:ext cx="7243657" cy="543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59107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401C3587D0364B83B4AA4B11A44264" ma:contentTypeVersion="1" ma:contentTypeDescription="Create a new document." ma:contentTypeScope="" ma:versionID="0ddd3062484d698c5de82a1469dd3c16">
  <xsd:schema xmlns:xsd="http://www.w3.org/2001/XMLSchema" xmlns:xs="http://www.w3.org/2001/XMLSchema" xmlns:p="http://schemas.microsoft.com/office/2006/metadata/properties" xmlns:ns2="http://schemas.microsoft.com/sharepoint/v4" targetNamespace="http://schemas.microsoft.com/office/2006/metadata/properties" ma:root="true" ma:fieldsID="c79c8594d4fa4c9fd200c91a62336472"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1F5167-0600-49AD-82D1-AC09C669D536}">
  <ds:schemaRefs>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documentManagement/types"/>
    <ds:schemaRef ds:uri="http://schemas.microsoft.com/sharepoint/v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5F1BDA1-DCFC-4B9E-898D-E6243702D9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E57FEB-7CE3-47D4-86A6-0520E2D694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29906</TotalTime>
  <Words>4075</Words>
  <Application>Microsoft Office PowerPoint</Application>
  <PresentationFormat>On-screen Show (4:3)</PresentationFormat>
  <Paragraphs>212</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1_Office Theme</vt:lpstr>
      <vt:lpstr>2_Office Theme</vt:lpstr>
      <vt:lpstr>  </vt:lpstr>
      <vt:lpstr>Training Objectives</vt:lpstr>
      <vt:lpstr>Defining ABCD</vt:lpstr>
      <vt:lpstr>ABCD Principles </vt:lpstr>
      <vt:lpstr>Five Types of Assets </vt:lpstr>
      <vt:lpstr>Five Types of Assets </vt:lpstr>
      <vt:lpstr>Five Types of Assets </vt:lpstr>
      <vt:lpstr>Five Types of Assets </vt:lpstr>
      <vt:lpstr>Neighborhood Needs: What’s Wrong</vt:lpstr>
      <vt:lpstr>Neighborhood Assets: What’s Strong</vt:lpstr>
      <vt:lpstr>Neighborhood Assets: What’s Strong</vt:lpstr>
      <vt:lpstr>ABCD Examples </vt:lpstr>
      <vt:lpstr>Value Proposition for ABCD</vt:lpstr>
      <vt:lpstr>ABCD and Neighborhood Revitalization</vt:lpstr>
      <vt:lpstr>NR Principles: We Will…</vt:lpstr>
      <vt:lpstr>NR Principles: We Will…</vt:lpstr>
      <vt:lpstr>Aligning ABCD and Board Leadership</vt:lpstr>
      <vt:lpstr>ABCD &amp; Board Composition/Meeting Structure</vt:lpstr>
      <vt:lpstr>ABCD and a Board’s Fiduciary Role</vt:lpstr>
      <vt:lpstr>ABCD and a Board’s Strategic Role</vt:lpstr>
      <vt:lpstr>ABCD at the 10,000 Foot Level </vt:lpstr>
      <vt:lpstr>Summary and Closing Thoughts</vt:lpstr>
      <vt:lpstr>Resources</vt:lpstr>
      <vt:lpstr> </vt:lpstr>
    </vt:vector>
  </TitlesOfParts>
  <Company>HFHI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Skudlarek</dc:creator>
  <cp:lastModifiedBy>Bruce Rodgers</cp:lastModifiedBy>
  <cp:revision>586</cp:revision>
  <cp:lastPrinted>2012-11-02T12:32:29Z</cp:lastPrinted>
  <dcterms:created xsi:type="dcterms:W3CDTF">2012-05-25T18:17:34Z</dcterms:created>
  <dcterms:modified xsi:type="dcterms:W3CDTF">2015-07-30T13:02:27Z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0x01010057401C3587D0364B83B4AA4B11A44264</vt:lpwstr>
  </property>
</Properties>
</file>